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5589" y="956886"/>
            <a:ext cx="13316821" cy="1092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" y="-28388"/>
            <a:ext cx="18287999" cy="10286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40412" y="2442282"/>
            <a:ext cx="7757596" cy="11984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755139" marR="5080" indent="-1743075" algn="ctr">
              <a:lnSpc>
                <a:spcPts val="7950"/>
              </a:lnSpc>
              <a:spcBef>
                <a:spcPts val="1345"/>
              </a:spcBef>
            </a:pPr>
            <a:r>
              <a:rPr lang="en-US" sz="7600" dirty="0"/>
              <a:t>CREDIT CARD</a:t>
            </a:r>
            <a:endParaRPr sz="760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" y="4570378"/>
            <a:ext cx="18289961" cy="5688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58270" y="3824020"/>
            <a:ext cx="5575387" cy="149271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lang="en-US" sz="4800" spc="210" dirty="0" smtClean="0">
                <a:solidFill>
                  <a:srgbClr val="FFFFFF"/>
                </a:solidFill>
                <a:latin typeface="Verdana"/>
                <a:cs typeface="Verdana"/>
              </a:rPr>
              <a:t>WEEKLY STATUS REPORT</a:t>
            </a:r>
            <a:endParaRPr lang="en-US" sz="4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2872" y="6324663"/>
            <a:ext cx="190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7876" y="6334188"/>
            <a:ext cx="2713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80" dirty="0" smtClean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000" spc="-18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spc="10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2872" y="7124763"/>
            <a:ext cx="2082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7875" y="7134288"/>
            <a:ext cx="50183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130" dirty="0" smtClean="0">
                <a:solidFill>
                  <a:srgbClr val="FFFFFF"/>
                </a:solidFill>
                <a:latin typeface="Verdana"/>
                <a:cs typeface="Verdana"/>
              </a:rPr>
              <a:t>Import Data to MySQL Database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872" y="7924862"/>
            <a:ext cx="191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7876" y="7934387"/>
            <a:ext cx="3035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35" dirty="0" smtClean="0">
                <a:solidFill>
                  <a:srgbClr val="FFFFFF"/>
                </a:solidFill>
                <a:latin typeface="Verdana"/>
                <a:cs typeface="Verdana"/>
              </a:rPr>
              <a:t>DAX Queries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2872" y="8724963"/>
            <a:ext cx="196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7876" y="8734488"/>
            <a:ext cx="33934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solidFill>
                  <a:schemeClr val="bg1"/>
                </a:solidFill>
                <a:latin typeface="Verdana"/>
                <a:cs typeface="Verdana"/>
              </a:rPr>
              <a:t>Project Insights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7620" y="6294007"/>
            <a:ext cx="638175" cy="528955"/>
          </a:xfrm>
          <a:custGeom>
            <a:avLst/>
            <a:gdLst/>
            <a:ahLst/>
            <a:cxnLst/>
            <a:rect l="l" t="t" r="r" b="b"/>
            <a:pathLst>
              <a:path w="638175" h="528954">
                <a:moveTo>
                  <a:pt x="0" y="209540"/>
                </a:moveTo>
                <a:lnTo>
                  <a:pt x="3462" y="256736"/>
                </a:lnTo>
                <a:lnTo>
                  <a:pt x="13522" y="301782"/>
                </a:lnTo>
                <a:lnTo>
                  <a:pt x="29684" y="344184"/>
                </a:lnTo>
                <a:lnTo>
                  <a:pt x="51454" y="383448"/>
                </a:lnTo>
                <a:lnTo>
                  <a:pt x="78339" y="419080"/>
                </a:lnTo>
                <a:lnTo>
                  <a:pt x="109845" y="450585"/>
                </a:lnTo>
                <a:lnTo>
                  <a:pt x="145476" y="477470"/>
                </a:lnTo>
                <a:lnTo>
                  <a:pt x="184740" y="499240"/>
                </a:lnTo>
                <a:lnTo>
                  <a:pt x="227142" y="515402"/>
                </a:lnTo>
                <a:lnTo>
                  <a:pt x="272188" y="525462"/>
                </a:lnTo>
                <a:lnTo>
                  <a:pt x="311274" y="528330"/>
                </a:lnTo>
              </a:path>
              <a:path w="638175" h="528954">
                <a:moveTo>
                  <a:pt x="327496" y="528330"/>
                </a:moveTo>
                <a:lnTo>
                  <a:pt x="366581" y="525462"/>
                </a:lnTo>
                <a:lnTo>
                  <a:pt x="411627" y="515402"/>
                </a:lnTo>
                <a:lnTo>
                  <a:pt x="454029" y="499240"/>
                </a:lnTo>
                <a:lnTo>
                  <a:pt x="493293" y="477470"/>
                </a:lnTo>
                <a:lnTo>
                  <a:pt x="528925" y="450585"/>
                </a:lnTo>
                <a:lnTo>
                  <a:pt x="560430" y="419080"/>
                </a:lnTo>
                <a:lnTo>
                  <a:pt x="587315" y="383448"/>
                </a:lnTo>
                <a:lnTo>
                  <a:pt x="609085" y="344184"/>
                </a:lnTo>
                <a:lnTo>
                  <a:pt x="625247" y="301782"/>
                </a:lnTo>
                <a:lnTo>
                  <a:pt x="635307" y="256736"/>
                </a:lnTo>
                <a:lnTo>
                  <a:pt x="638175" y="217652"/>
                </a:lnTo>
              </a:path>
              <a:path w="638175" h="528954">
                <a:moveTo>
                  <a:pt x="638175" y="201428"/>
                </a:moveTo>
                <a:lnTo>
                  <a:pt x="635307" y="162343"/>
                </a:lnTo>
                <a:lnTo>
                  <a:pt x="625247" y="117297"/>
                </a:lnTo>
                <a:lnTo>
                  <a:pt x="609085" y="74895"/>
                </a:lnTo>
                <a:lnTo>
                  <a:pt x="587315" y="35631"/>
                </a:lnTo>
                <a:lnTo>
                  <a:pt x="560430" y="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675" y="7382733"/>
            <a:ext cx="206003" cy="21922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207620" y="6970538"/>
            <a:ext cx="638175" cy="609600"/>
          </a:xfrm>
          <a:custGeom>
            <a:avLst/>
            <a:gdLst/>
            <a:ahLst/>
            <a:cxnLst/>
            <a:rect l="l" t="t" r="r" b="b"/>
            <a:pathLst>
              <a:path w="638175" h="609600">
                <a:moveTo>
                  <a:pt x="319385" y="0"/>
                </a:moveTo>
                <a:lnTo>
                  <a:pt x="272188" y="3462"/>
                </a:lnTo>
                <a:lnTo>
                  <a:pt x="227142" y="13522"/>
                </a:lnTo>
                <a:lnTo>
                  <a:pt x="184740" y="29684"/>
                </a:lnTo>
                <a:lnTo>
                  <a:pt x="145476" y="51454"/>
                </a:lnTo>
                <a:lnTo>
                  <a:pt x="109845" y="78339"/>
                </a:lnTo>
                <a:lnTo>
                  <a:pt x="78339" y="109845"/>
                </a:lnTo>
                <a:lnTo>
                  <a:pt x="51454" y="145476"/>
                </a:lnTo>
                <a:lnTo>
                  <a:pt x="29684" y="184740"/>
                </a:lnTo>
                <a:lnTo>
                  <a:pt x="13522" y="227142"/>
                </a:lnTo>
                <a:lnTo>
                  <a:pt x="3462" y="272188"/>
                </a:lnTo>
                <a:lnTo>
                  <a:pt x="0" y="319384"/>
                </a:lnTo>
              </a:path>
              <a:path w="638175" h="609600">
                <a:moveTo>
                  <a:pt x="454029" y="609085"/>
                </a:moveTo>
                <a:lnTo>
                  <a:pt x="493293" y="587315"/>
                </a:lnTo>
                <a:lnTo>
                  <a:pt x="528925" y="560430"/>
                </a:lnTo>
                <a:lnTo>
                  <a:pt x="560430" y="528925"/>
                </a:lnTo>
                <a:lnTo>
                  <a:pt x="587315" y="493293"/>
                </a:lnTo>
                <a:lnTo>
                  <a:pt x="609085" y="454029"/>
                </a:lnTo>
                <a:lnTo>
                  <a:pt x="625247" y="411627"/>
                </a:lnTo>
                <a:lnTo>
                  <a:pt x="635307" y="366581"/>
                </a:lnTo>
                <a:lnTo>
                  <a:pt x="638175" y="327497"/>
                </a:lnTo>
              </a:path>
              <a:path w="638175" h="609600">
                <a:moveTo>
                  <a:pt x="638175" y="311273"/>
                </a:moveTo>
                <a:lnTo>
                  <a:pt x="635307" y="272188"/>
                </a:lnTo>
                <a:lnTo>
                  <a:pt x="625247" y="227142"/>
                </a:lnTo>
                <a:lnTo>
                  <a:pt x="609085" y="184740"/>
                </a:lnTo>
                <a:lnTo>
                  <a:pt x="587315" y="145476"/>
                </a:lnTo>
                <a:lnTo>
                  <a:pt x="560430" y="109845"/>
                </a:lnTo>
                <a:lnTo>
                  <a:pt x="528925" y="78339"/>
                </a:lnTo>
                <a:lnTo>
                  <a:pt x="493293" y="51454"/>
                </a:lnTo>
                <a:lnTo>
                  <a:pt x="454029" y="29684"/>
                </a:lnTo>
                <a:lnTo>
                  <a:pt x="411627" y="13522"/>
                </a:lnTo>
                <a:lnTo>
                  <a:pt x="366581" y="3462"/>
                </a:lnTo>
                <a:lnTo>
                  <a:pt x="319385" y="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222372" y="3828827"/>
            <a:ext cx="461899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CONTENT</a:t>
            </a:r>
          </a:p>
        </p:txBody>
      </p:sp>
      <p:sp>
        <p:nvSpPr>
          <p:cNvPr id="24" name="object 24"/>
          <p:cNvSpPr/>
          <p:nvPr/>
        </p:nvSpPr>
        <p:spPr>
          <a:xfrm>
            <a:off x="1207620" y="7941656"/>
            <a:ext cx="638175" cy="454025"/>
          </a:xfrm>
          <a:custGeom>
            <a:avLst/>
            <a:gdLst/>
            <a:ahLst/>
            <a:cxnLst/>
            <a:rect l="l" t="t" r="r" b="b"/>
            <a:pathLst>
              <a:path w="638175" h="454025">
                <a:moveTo>
                  <a:pt x="0" y="134644"/>
                </a:moveTo>
                <a:lnTo>
                  <a:pt x="3462" y="181841"/>
                </a:lnTo>
                <a:lnTo>
                  <a:pt x="13522" y="226887"/>
                </a:lnTo>
                <a:lnTo>
                  <a:pt x="29684" y="269289"/>
                </a:lnTo>
                <a:lnTo>
                  <a:pt x="51454" y="308553"/>
                </a:lnTo>
                <a:lnTo>
                  <a:pt x="78339" y="344184"/>
                </a:lnTo>
                <a:lnTo>
                  <a:pt x="109845" y="375690"/>
                </a:lnTo>
                <a:lnTo>
                  <a:pt x="145476" y="402574"/>
                </a:lnTo>
                <a:lnTo>
                  <a:pt x="184740" y="424345"/>
                </a:lnTo>
                <a:lnTo>
                  <a:pt x="227142" y="440507"/>
                </a:lnTo>
                <a:lnTo>
                  <a:pt x="272188" y="450566"/>
                </a:lnTo>
                <a:lnTo>
                  <a:pt x="311275" y="453434"/>
                </a:lnTo>
              </a:path>
              <a:path w="638175" h="454025">
                <a:moveTo>
                  <a:pt x="327495" y="453434"/>
                </a:moveTo>
                <a:lnTo>
                  <a:pt x="366581" y="450566"/>
                </a:lnTo>
                <a:lnTo>
                  <a:pt x="411627" y="440507"/>
                </a:lnTo>
                <a:lnTo>
                  <a:pt x="454029" y="424345"/>
                </a:lnTo>
                <a:lnTo>
                  <a:pt x="493293" y="402574"/>
                </a:lnTo>
                <a:lnTo>
                  <a:pt x="528925" y="375690"/>
                </a:lnTo>
                <a:lnTo>
                  <a:pt x="560430" y="344184"/>
                </a:lnTo>
                <a:lnTo>
                  <a:pt x="587315" y="308553"/>
                </a:lnTo>
                <a:lnTo>
                  <a:pt x="609085" y="269289"/>
                </a:lnTo>
                <a:lnTo>
                  <a:pt x="625247" y="226887"/>
                </a:lnTo>
                <a:lnTo>
                  <a:pt x="635307" y="181841"/>
                </a:lnTo>
                <a:lnTo>
                  <a:pt x="638175" y="142756"/>
                </a:lnTo>
              </a:path>
              <a:path w="638175" h="454025">
                <a:moveTo>
                  <a:pt x="638175" y="126532"/>
                </a:moveTo>
                <a:lnTo>
                  <a:pt x="635307" y="87448"/>
                </a:lnTo>
                <a:lnTo>
                  <a:pt x="625247" y="42402"/>
                </a:lnTo>
                <a:lnTo>
                  <a:pt x="609085" y="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07620" y="8621632"/>
            <a:ext cx="638175" cy="560070"/>
          </a:xfrm>
          <a:custGeom>
            <a:avLst/>
            <a:gdLst/>
            <a:ahLst/>
            <a:cxnLst/>
            <a:rect l="l" t="t" r="r" b="b"/>
            <a:pathLst>
              <a:path w="638175" h="560070">
                <a:moveTo>
                  <a:pt x="0" y="241045"/>
                </a:moveTo>
                <a:lnTo>
                  <a:pt x="3462" y="288241"/>
                </a:lnTo>
                <a:lnTo>
                  <a:pt x="13522" y="333287"/>
                </a:lnTo>
                <a:lnTo>
                  <a:pt x="29684" y="375690"/>
                </a:lnTo>
                <a:lnTo>
                  <a:pt x="51454" y="414953"/>
                </a:lnTo>
                <a:lnTo>
                  <a:pt x="78339" y="450585"/>
                </a:lnTo>
                <a:lnTo>
                  <a:pt x="109845" y="482090"/>
                </a:lnTo>
                <a:lnTo>
                  <a:pt x="145476" y="508975"/>
                </a:lnTo>
                <a:lnTo>
                  <a:pt x="184740" y="530745"/>
                </a:lnTo>
                <a:lnTo>
                  <a:pt x="227142" y="546907"/>
                </a:lnTo>
                <a:lnTo>
                  <a:pt x="272188" y="556967"/>
                </a:lnTo>
                <a:lnTo>
                  <a:pt x="311273" y="559835"/>
                </a:lnTo>
              </a:path>
              <a:path w="638175" h="560070">
                <a:moveTo>
                  <a:pt x="327496" y="559835"/>
                </a:moveTo>
                <a:lnTo>
                  <a:pt x="366581" y="556967"/>
                </a:lnTo>
                <a:lnTo>
                  <a:pt x="411627" y="546907"/>
                </a:lnTo>
                <a:lnTo>
                  <a:pt x="454029" y="530745"/>
                </a:lnTo>
                <a:lnTo>
                  <a:pt x="493293" y="508975"/>
                </a:lnTo>
                <a:lnTo>
                  <a:pt x="528925" y="482090"/>
                </a:lnTo>
                <a:lnTo>
                  <a:pt x="560430" y="450585"/>
                </a:lnTo>
                <a:lnTo>
                  <a:pt x="587315" y="414953"/>
                </a:lnTo>
                <a:lnTo>
                  <a:pt x="609085" y="375690"/>
                </a:lnTo>
                <a:lnTo>
                  <a:pt x="625247" y="333287"/>
                </a:lnTo>
                <a:lnTo>
                  <a:pt x="635307" y="288241"/>
                </a:lnTo>
                <a:lnTo>
                  <a:pt x="638175" y="249157"/>
                </a:lnTo>
              </a:path>
              <a:path w="638175" h="560070">
                <a:moveTo>
                  <a:pt x="638175" y="232933"/>
                </a:moveTo>
                <a:lnTo>
                  <a:pt x="635307" y="193848"/>
                </a:lnTo>
                <a:lnTo>
                  <a:pt x="625247" y="148802"/>
                </a:lnTo>
                <a:lnTo>
                  <a:pt x="609085" y="106400"/>
                </a:lnTo>
                <a:lnTo>
                  <a:pt x="587315" y="67136"/>
                </a:lnTo>
                <a:lnTo>
                  <a:pt x="560430" y="31505"/>
                </a:lnTo>
                <a:lnTo>
                  <a:pt x="528925" y="0"/>
                </a:lnTo>
              </a:path>
            </a:pathLst>
          </a:custGeom>
          <a:ln w="57149">
            <a:solidFill>
              <a:srgbClr val="F537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3"/>
          <p:cNvGrpSpPr/>
          <p:nvPr/>
        </p:nvGrpSpPr>
        <p:grpSpPr>
          <a:xfrm>
            <a:off x="10782300" y="190501"/>
            <a:ext cx="7467600" cy="9906000"/>
            <a:chOff x="8153400" y="1548383"/>
            <a:chExt cx="3773804" cy="4913630"/>
          </a:xfrm>
        </p:grpSpPr>
        <p:pic>
          <p:nvPicPr>
            <p:cNvPr id="2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6939" y="1633727"/>
              <a:ext cx="1379220" cy="655320"/>
            </a:xfrm>
            <a:prstGeom prst="rect">
              <a:avLst/>
            </a:prstGeom>
          </p:spPr>
        </p:pic>
        <p:pic>
          <p:nvPicPr>
            <p:cNvPr id="30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1464" y="2147315"/>
              <a:ext cx="705612" cy="696467"/>
            </a:xfrm>
            <a:prstGeom prst="rect">
              <a:avLst/>
            </a:prstGeom>
          </p:spPr>
        </p:pic>
        <p:pic>
          <p:nvPicPr>
            <p:cNvPr id="31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2939" y="2080259"/>
              <a:ext cx="961644" cy="955548"/>
            </a:xfrm>
            <a:prstGeom prst="rect">
              <a:avLst/>
            </a:prstGeom>
          </p:spPr>
        </p:pic>
        <p:pic>
          <p:nvPicPr>
            <p:cNvPr id="32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3400" y="2636519"/>
              <a:ext cx="3773424" cy="3825240"/>
            </a:xfrm>
            <a:prstGeom prst="rect">
              <a:avLst/>
            </a:prstGeom>
          </p:spPr>
        </p:pic>
        <p:pic>
          <p:nvPicPr>
            <p:cNvPr id="33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5147" y="1548383"/>
              <a:ext cx="836676" cy="76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85398" y="6904072"/>
            <a:ext cx="735965" cy="889000"/>
            <a:chOff x="9685398" y="6904072"/>
            <a:chExt cx="735965" cy="889000"/>
          </a:xfrm>
        </p:grpSpPr>
        <p:sp>
          <p:nvSpPr>
            <p:cNvPr id="3" name="object 3"/>
            <p:cNvSpPr/>
            <p:nvPr/>
          </p:nvSpPr>
          <p:spPr>
            <a:xfrm>
              <a:off x="9713973" y="6932647"/>
              <a:ext cx="678815" cy="831850"/>
            </a:xfrm>
            <a:custGeom>
              <a:avLst/>
              <a:gdLst/>
              <a:ahLst/>
              <a:cxnLst/>
              <a:rect l="l" t="t" r="r" b="b"/>
              <a:pathLst>
                <a:path w="678815" h="831850">
                  <a:moveTo>
                    <a:pt x="291771" y="0"/>
                  </a:moveTo>
                  <a:lnTo>
                    <a:pt x="250418" y="16221"/>
                  </a:lnTo>
                  <a:lnTo>
                    <a:pt x="211294" y="36496"/>
                  </a:lnTo>
                  <a:lnTo>
                    <a:pt x="174662" y="60562"/>
                  </a:lnTo>
                  <a:lnTo>
                    <a:pt x="140780" y="88161"/>
                  </a:lnTo>
                  <a:lnTo>
                    <a:pt x="109910" y="119031"/>
                  </a:lnTo>
                  <a:lnTo>
                    <a:pt x="82312" y="152912"/>
                  </a:lnTo>
                  <a:lnTo>
                    <a:pt x="58245" y="189545"/>
                  </a:lnTo>
                  <a:lnTo>
                    <a:pt x="37971" y="228668"/>
                  </a:lnTo>
                  <a:lnTo>
                    <a:pt x="21749" y="270022"/>
                  </a:lnTo>
                  <a:lnTo>
                    <a:pt x="9839" y="313347"/>
                  </a:lnTo>
                  <a:lnTo>
                    <a:pt x="2503" y="358382"/>
                  </a:lnTo>
                  <a:lnTo>
                    <a:pt x="0" y="404866"/>
                  </a:lnTo>
                  <a:lnTo>
                    <a:pt x="2503" y="451351"/>
                  </a:lnTo>
                  <a:lnTo>
                    <a:pt x="9839" y="496385"/>
                  </a:lnTo>
                  <a:lnTo>
                    <a:pt x="21749" y="539710"/>
                  </a:lnTo>
                  <a:lnTo>
                    <a:pt x="37971" y="581064"/>
                  </a:lnTo>
                  <a:lnTo>
                    <a:pt x="58245" y="620187"/>
                  </a:lnTo>
                  <a:lnTo>
                    <a:pt x="82312" y="656820"/>
                  </a:lnTo>
                  <a:lnTo>
                    <a:pt x="109910" y="690701"/>
                  </a:lnTo>
                  <a:lnTo>
                    <a:pt x="140780" y="721571"/>
                  </a:lnTo>
                  <a:lnTo>
                    <a:pt x="174662" y="749170"/>
                  </a:lnTo>
                  <a:lnTo>
                    <a:pt x="211294" y="773236"/>
                  </a:lnTo>
                  <a:lnTo>
                    <a:pt x="250418" y="793511"/>
                  </a:lnTo>
                  <a:lnTo>
                    <a:pt x="291772" y="809733"/>
                  </a:lnTo>
                  <a:lnTo>
                    <a:pt x="335096" y="821642"/>
                  </a:lnTo>
                  <a:lnTo>
                    <a:pt x="380131" y="828978"/>
                  </a:lnTo>
                  <a:lnTo>
                    <a:pt x="426615" y="831482"/>
                  </a:lnTo>
                  <a:lnTo>
                    <a:pt x="473100" y="828978"/>
                  </a:lnTo>
                  <a:lnTo>
                    <a:pt x="518134" y="821642"/>
                  </a:lnTo>
                  <a:lnTo>
                    <a:pt x="561459" y="809733"/>
                  </a:lnTo>
                  <a:lnTo>
                    <a:pt x="602813" y="793511"/>
                  </a:lnTo>
                  <a:lnTo>
                    <a:pt x="641936" y="773236"/>
                  </a:lnTo>
                  <a:lnTo>
                    <a:pt x="678569" y="74917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91013" y="7128672"/>
              <a:ext cx="295275" cy="417830"/>
            </a:xfrm>
            <a:custGeom>
              <a:avLst/>
              <a:gdLst/>
              <a:ahLst/>
              <a:cxnLst/>
              <a:rect l="l" t="t" r="r" b="b"/>
              <a:pathLst>
                <a:path w="295275" h="417829">
                  <a:moveTo>
                    <a:pt x="155746" y="217169"/>
                  </a:moveTo>
                  <a:lnTo>
                    <a:pt x="141047" y="217169"/>
                  </a:lnTo>
                  <a:lnTo>
                    <a:pt x="128287" y="214629"/>
                  </a:lnTo>
                  <a:lnTo>
                    <a:pt x="96662" y="193039"/>
                  </a:lnTo>
                  <a:lnTo>
                    <a:pt x="72474" y="158749"/>
                  </a:lnTo>
                  <a:lnTo>
                    <a:pt x="57744" y="119379"/>
                  </a:lnTo>
                  <a:lnTo>
                    <a:pt x="48867" y="66039"/>
                  </a:lnTo>
                  <a:lnTo>
                    <a:pt x="48718" y="38099"/>
                  </a:lnTo>
                  <a:lnTo>
                    <a:pt x="51110" y="12699"/>
                  </a:lnTo>
                  <a:lnTo>
                    <a:pt x="51323" y="11429"/>
                  </a:lnTo>
                  <a:lnTo>
                    <a:pt x="51886" y="1269"/>
                  </a:lnTo>
                  <a:lnTo>
                    <a:pt x="52981" y="0"/>
                  </a:lnTo>
                  <a:lnTo>
                    <a:pt x="245746" y="0"/>
                  </a:lnTo>
                  <a:lnTo>
                    <a:pt x="246125" y="2539"/>
                  </a:lnTo>
                  <a:lnTo>
                    <a:pt x="249581" y="38099"/>
                  </a:lnTo>
                  <a:lnTo>
                    <a:pt x="149494" y="38099"/>
                  </a:lnTo>
                  <a:lnTo>
                    <a:pt x="146065" y="39369"/>
                  </a:lnTo>
                  <a:lnTo>
                    <a:pt x="143518" y="40639"/>
                  </a:lnTo>
                  <a:lnTo>
                    <a:pt x="139720" y="48259"/>
                  </a:lnTo>
                  <a:lnTo>
                    <a:pt x="135811" y="55879"/>
                  </a:lnTo>
                  <a:lnTo>
                    <a:pt x="133797" y="59689"/>
                  </a:lnTo>
                  <a:lnTo>
                    <a:pt x="131664" y="64769"/>
                  </a:lnTo>
                  <a:lnTo>
                    <a:pt x="129354" y="68579"/>
                  </a:lnTo>
                  <a:lnTo>
                    <a:pt x="127934" y="71119"/>
                  </a:lnTo>
                  <a:lnTo>
                    <a:pt x="125959" y="72389"/>
                  </a:lnTo>
                  <a:lnTo>
                    <a:pt x="123430" y="72389"/>
                  </a:lnTo>
                  <a:lnTo>
                    <a:pt x="118869" y="73659"/>
                  </a:lnTo>
                  <a:lnTo>
                    <a:pt x="114071" y="73659"/>
                  </a:lnTo>
                  <a:lnTo>
                    <a:pt x="109510" y="74929"/>
                  </a:lnTo>
                  <a:lnTo>
                    <a:pt x="105127" y="74929"/>
                  </a:lnTo>
                  <a:lnTo>
                    <a:pt x="96182" y="77469"/>
                  </a:lnTo>
                  <a:lnTo>
                    <a:pt x="92731" y="77469"/>
                  </a:lnTo>
                  <a:lnTo>
                    <a:pt x="90184" y="80009"/>
                  </a:lnTo>
                  <a:lnTo>
                    <a:pt x="88541" y="82549"/>
                  </a:lnTo>
                  <a:lnTo>
                    <a:pt x="88148" y="86359"/>
                  </a:lnTo>
                  <a:lnTo>
                    <a:pt x="89175" y="88899"/>
                  </a:lnTo>
                  <a:lnTo>
                    <a:pt x="91621" y="91439"/>
                  </a:lnTo>
                  <a:lnTo>
                    <a:pt x="101076" y="101599"/>
                  </a:lnTo>
                  <a:lnTo>
                    <a:pt x="105824" y="105409"/>
                  </a:lnTo>
                  <a:lnTo>
                    <a:pt x="110576" y="110489"/>
                  </a:lnTo>
                  <a:lnTo>
                    <a:pt x="113660" y="111759"/>
                  </a:lnTo>
                  <a:lnTo>
                    <a:pt x="114628" y="115569"/>
                  </a:lnTo>
                  <a:lnTo>
                    <a:pt x="113479" y="119379"/>
                  </a:lnTo>
                  <a:lnTo>
                    <a:pt x="112097" y="125729"/>
                  </a:lnTo>
                  <a:lnTo>
                    <a:pt x="110954" y="132079"/>
                  </a:lnTo>
                  <a:lnTo>
                    <a:pt x="110022" y="138429"/>
                  </a:lnTo>
                  <a:lnTo>
                    <a:pt x="108918" y="147319"/>
                  </a:lnTo>
                  <a:lnTo>
                    <a:pt x="109332" y="152399"/>
                  </a:lnTo>
                  <a:lnTo>
                    <a:pt x="111879" y="153669"/>
                  </a:lnTo>
                  <a:lnTo>
                    <a:pt x="115311" y="154939"/>
                  </a:lnTo>
                  <a:lnTo>
                    <a:pt x="181778" y="154939"/>
                  </a:lnTo>
                  <a:lnTo>
                    <a:pt x="182074" y="156209"/>
                  </a:lnTo>
                  <a:lnTo>
                    <a:pt x="226799" y="156209"/>
                  </a:lnTo>
                  <a:lnTo>
                    <a:pt x="221491" y="167639"/>
                  </a:lnTo>
                  <a:lnTo>
                    <a:pt x="197321" y="198119"/>
                  </a:lnTo>
                  <a:lnTo>
                    <a:pt x="169957" y="214629"/>
                  </a:lnTo>
                  <a:lnTo>
                    <a:pt x="155746" y="217169"/>
                  </a:lnTo>
                  <a:close/>
                </a:path>
                <a:path w="295275" h="417829">
                  <a:moveTo>
                    <a:pt x="50861" y="156209"/>
                  </a:moveTo>
                  <a:lnTo>
                    <a:pt x="19086" y="133349"/>
                  </a:lnTo>
                  <a:lnTo>
                    <a:pt x="1650" y="99059"/>
                  </a:lnTo>
                  <a:lnTo>
                    <a:pt x="0" y="35559"/>
                  </a:lnTo>
                  <a:lnTo>
                    <a:pt x="365" y="33019"/>
                  </a:lnTo>
                  <a:lnTo>
                    <a:pt x="12481" y="20319"/>
                  </a:lnTo>
                  <a:lnTo>
                    <a:pt x="31123" y="20319"/>
                  </a:lnTo>
                  <a:lnTo>
                    <a:pt x="29750" y="50799"/>
                  </a:lnTo>
                  <a:lnTo>
                    <a:pt x="29681" y="55879"/>
                  </a:lnTo>
                  <a:lnTo>
                    <a:pt x="32353" y="88899"/>
                  </a:lnTo>
                  <a:lnTo>
                    <a:pt x="39447" y="123189"/>
                  </a:lnTo>
                  <a:lnTo>
                    <a:pt x="50861" y="156209"/>
                  </a:lnTo>
                  <a:close/>
                </a:path>
                <a:path w="295275" h="417829">
                  <a:moveTo>
                    <a:pt x="247814" y="156209"/>
                  </a:moveTo>
                  <a:lnTo>
                    <a:pt x="259213" y="123189"/>
                  </a:lnTo>
                  <a:lnTo>
                    <a:pt x="266300" y="88899"/>
                  </a:lnTo>
                  <a:lnTo>
                    <a:pt x="269073" y="54609"/>
                  </a:lnTo>
                  <a:lnTo>
                    <a:pt x="267533" y="20319"/>
                  </a:lnTo>
                  <a:lnTo>
                    <a:pt x="285695" y="20319"/>
                  </a:lnTo>
                  <a:lnTo>
                    <a:pt x="289108" y="21589"/>
                  </a:lnTo>
                  <a:lnTo>
                    <a:pt x="291985" y="22859"/>
                  </a:lnTo>
                  <a:lnTo>
                    <a:pt x="294867" y="25399"/>
                  </a:lnTo>
                  <a:lnTo>
                    <a:pt x="294867" y="102869"/>
                  </a:lnTo>
                  <a:lnTo>
                    <a:pt x="291623" y="114299"/>
                  </a:lnTo>
                  <a:lnTo>
                    <a:pt x="281597" y="132079"/>
                  </a:lnTo>
                  <a:lnTo>
                    <a:pt x="266980" y="144779"/>
                  </a:lnTo>
                  <a:lnTo>
                    <a:pt x="247814" y="156209"/>
                  </a:lnTo>
                  <a:close/>
                </a:path>
                <a:path w="295275" h="417829">
                  <a:moveTo>
                    <a:pt x="226799" y="156209"/>
                  </a:moveTo>
                  <a:lnTo>
                    <a:pt x="185050" y="156209"/>
                  </a:lnTo>
                  <a:lnTo>
                    <a:pt x="187222" y="154939"/>
                  </a:lnTo>
                  <a:lnTo>
                    <a:pt x="188945" y="152399"/>
                  </a:lnTo>
                  <a:lnTo>
                    <a:pt x="190471" y="149859"/>
                  </a:lnTo>
                  <a:lnTo>
                    <a:pt x="190885" y="148589"/>
                  </a:lnTo>
                  <a:lnTo>
                    <a:pt x="190189" y="146049"/>
                  </a:lnTo>
                  <a:lnTo>
                    <a:pt x="189715" y="142239"/>
                  </a:lnTo>
                  <a:lnTo>
                    <a:pt x="188649" y="135889"/>
                  </a:lnTo>
                  <a:lnTo>
                    <a:pt x="187523" y="130809"/>
                  </a:lnTo>
                  <a:lnTo>
                    <a:pt x="186398" y="124459"/>
                  </a:lnTo>
                  <a:lnTo>
                    <a:pt x="185687" y="118109"/>
                  </a:lnTo>
                  <a:lnTo>
                    <a:pt x="185524" y="115569"/>
                  </a:lnTo>
                  <a:lnTo>
                    <a:pt x="186294" y="113029"/>
                  </a:lnTo>
                  <a:lnTo>
                    <a:pt x="187997" y="110489"/>
                  </a:lnTo>
                  <a:lnTo>
                    <a:pt x="191196" y="106679"/>
                  </a:lnTo>
                  <a:lnTo>
                    <a:pt x="194691" y="104139"/>
                  </a:lnTo>
                  <a:lnTo>
                    <a:pt x="198008" y="100329"/>
                  </a:lnTo>
                  <a:lnTo>
                    <a:pt x="201207" y="97789"/>
                  </a:lnTo>
                  <a:lnTo>
                    <a:pt x="204465" y="93979"/>
                  </a:lnTo>
                  <a:lnTo>
                    <a:pt x="207486" y="91439"/>
                  </a:lnTo>
                  <a:lnTo>
                    <a:pt x="209956" y="88899"/>
                  </a:lnTo>
                  <a:lnTo>
                    <a:pt x="210963" y="86359"/>
                  </a:lnTo>
                  <a:lnTo>
                    <a:pt x="210507" y="82549"/>
                  </a:lnTo>
                  <a:lnTo>
                    <a:pt x="208795" y="78739"/>
                  </a:lnTo>
                  <a:lnTo>
                    <a:pt x="206208" y="77469"/>
                  </a:lnTo>
                  <a:lnTo>
                    <a:pt x="202747" y="77469"/>
                  </a:lnTo>
                  <a:lnTo>
                    <a:pt x="183594" y="73659"/>
                  </a:lnTo>
                  <a:lnTo>
                    <a:pt x="174992" y="73659"/>
                  </a:lnTo>
                  <a:lnTo>
                    <a:pt x="173052" y="72389"/>
                  </a:lnTo>
                  <a:lnTo>
                    <a:pt x="169621" y="69849"/>
                  </a:lnTo>
                  <a:lnTo>
                    <a:pt x="168442" y="68579"/>
                  </a:lnTo>
                  <a:lnTo>
                    <a:pt x="167798" y="66039"/>
                  </a:lnTo>
                  <a:lnTo>
                    <a:pt x="160927" y="50799"/>
                  </a:lnTo>
                  <a:lnTo>
                    <a:pt x="157076" y="44449"/>
                  </a:lnTo>
                  <a:lnTo>
                    <a:pt x="155453" y="40639"/>
                  </a:lnTo>
                  <a:lnTo>
                    <a:pt x="152925" y="39369"/>
                  </a:lnTo>
                  <a:lnTo>
                    <a:pt x="149494" y="38099"/>
                  </a:lnTo>
                  <a:lnTo>
                    <a:pt x="249581" y="38099"/>
                  </a:lnTo>
                  <a:lnTo>
                    <a:pt x="250075" y="43179"/>
                  </a:lnTo>
                  <a:lnTo>
                    <a:pt x="248290" y="82549"/>
                  </a:lnTo>
                  <a:lnTo>
                    <a:pt x="240739" y="119379"/>
                  </a:lnTo>
                  <a:lnTo>
                    <a:pt x="227389" y="154939"/>
                  </a:lnTo>
                  <a:lnTo>
                    <a:pt x="226799" y="156209"/>
                  </a:lnTo>
                  <a:close/>
                </a:path>
                <a:path w="295275" h="417829">
                  <a:moveTo>
                    <a:pt x="163060" y="86359"/>
                  </a:moveTo>
                  <a:lnTo>
                    <a:pt x="135915" y="86359"/>
                  </a:lnTo>
                  <a:lnTo>
                    <a:pt x="139292" y="83819"/>
                  </a:lnTo>
                  <a:lnTo>
                    <a:pt x="141083" y="80009"/>
                  </a:lnTo>
                  <a:lnTo>
                    <a:pt x="143156" y="74929"/>
                  </a:lnTo>
                  <a:lnTo>
                    <a:pt x="145348" y="71119"/>
                  </a:lnTo>
                  <a:lnTo>
                    <a:pt x="149494" y="62229"/>
                  </a:lnTo>
                  <a:lnTo>
                    <a:pt x="151449" y="66039"/>
                  </a:lnTo>
                  <a:lnTo>
                    <a:pt x="153818" y="71119"/>
                  </a:lnTo>
                  <a:lnTo>
                    <a:pt x="156069" y="74929"/>
                  </a:lnTo>
                  <a:lnTo>
                    <a:pt x="158024" y="78739"/>
                  </a:lnTo>
                  <a:lnTo>
                    <a:pt x="159723" y="83819"/>
                  </a:lnTo>
                  <a:lnTo>
                    <a:pt x="163060" y="86359"/>
                  </a:lnTo>
                  <a:close/>
                </a:path>
                <a:path w="295275" h="417829">
                  <a:moveTo>
                    <a:pt x="172833" y="87629"/>
                  </a:moveTo>
                  <a:lnTo>
                    <a:pt x="126096" y="87629"/>
                  </a:lnTo>
                  <a:lnTo>
                    <a:pt x="130953" y="86359"/>
                  </a:lnTo>
                  <a:lnTo>
                    <a:pt x="168035" y="86359"/>
                  </a:lnTo>
                  <a:lnTo>
                    <a:pt x="172833" y="87629"/>
                  </a:lnTo>
                  <a:close/>
                </a:path>
                <a:path w="295275" h="417829">
                  <a:moveTo>
                    <a:pt x="182962" y="88899"/>
                  </a:moveTo>
                  <a:lnTo>
                    <a:pt x="115789" y="88899"/>
                  </a:lnTo>
                  <a:lnTo>
                    <a:pt x="121357" y="87629"/>
                  </a:lnTo>
                  <a:lnTo>
                    <a:pt x="177513" y="87629"/>
                  </a:lnTo>
                  <a:lnTo>
                    <a:pt x="182962" y="88899"/>
                  </a:lnTo>
                  <a:close/>
                </a:path>
                <a:path w="295275" h="417829">
                  <a:moveTo>
                    <a:pt x="126155" y="134619"/>
                  </a:moveTo>
                  <a:lnTo>
                    <a:pt x="126333" y="133349"/>
                  </a:lnTo>
                  <a:lnTo>
                    <a:pt x="127755" y="124459"/>
                  </a:lnTo>
                  <a:lnTo>
                    <a:pt x="128702" y="119379"/>
                  </a:lnTo>
                  <a:lnTo>
                    <a:pt x="129499" y="110489"/>
                  </a:lnTo>
                  <a:lnTo>
                    <a:pt x="114308" y="93979"/>
                  </a:lnTo>
                  <a:lnTo>
                    <a:pt x="111939" y="91439"/>
                  </a:lnTo>
                  <a:lnTo>
                    <a:pt x="110695" y="90169"/>
                  </a:lnTo>
                  <a:lnTo>
                    <a:pt x="114130" y="88899"/>
                  </a:lnTo>
                  <a:lnTo>
                    <a:pt x="184562" y="88899"/>
                  </a:lnTo>
                  <a:lnTo>
                    <a:pt x="186220" y="90169"/>
                  </a:lnTo>
                  <a:lnTo>
                    <a:pt x="187938" y="90169"/>
                  </a:lnTo>
                  <a:lnTo>
                    <a:pt x="186931" y="91439"/>
                  </a:lnTo>
                  <a:lnTo>
                    <a:pt x="185983" y="91439"/>
                  </a:lnTo>
                  <a:lnTo>
                    <a:pt x="185036" y="92709"/>
                  </a:lnTo>
                  <a:lnTo>
                    <a:pt x="181919" y="95249"/>
                  </a:lnTo>
                  <a:lnTo>
                    <a:pt x="178641" y="99059"/>
                  </a:lnTo>
                  <a:lnTo>
                    <a:pt x="175202" y="101599"/>
                  </a:lnTo>
                  <a:lnTo>
                    <a:pt x="172625" y="104139"/>
                  </a:lnTo>
                  <a:lnTo>
                    <a:pt x="170860" y="105409"/>
                  </a:lnTo>
                  <a:lnTo>
                    <a:pt x="168954" y="111759"/>
                  </a:lnTo>
                  <a:lnTo>
                    <a:pt x="169001" y="115569"/>
                  </a:lnTo>
                  <a:lnTo>
                    <a:pt x="170049" y="118109"/>
                  </a:lnTo>
                  <a:lnTo>
                    <a:pt x="170997" y="121919"/>
                  </a:lnTo>
                  <a:lnTo>
                    <a:pt x="171214" y="123189"/>
                  </a:lnTo>
                  <a:lnTo>
                    <a:pt x="147194" y="123189"/>
                  </a:lnTo>
                  <a:lnTo>
                    <a:pt x="145121" y="124459"/>
                  </a:lnTo>
                  <a:lnTo>
                    <a:pt x="143215" y="125729"/>
                  </a:lnTo>
                  <a:lnTo>
                    <a:pt x="139009" y="128269"/>
                  </a:lnTo>
                  <a:lnTo>
                    <a:pt x="130006" y="132079"/>
                  </a:lnTo>
                  <a:lnTo>
                    <a:pt x="128702" y="133349"/>
                  </a:lnTo>
                  <a:lnTo>
                    <a:pt x="126155" y="134619"/>
                  </a:lnTo>
                  <a:close/>
                </a:path>
                <a:path w="295275" h="417829">
                  <a:moveTo>
                    <a:pt x="173011" y="134619"/>
                  </a:moveTo>
                  <a:lnTo>
                    <a:pt x="170286" y="133349"/>
                  </a:lnTo>
                  <a:lnTo>
                    <a:pt x="168923" y="132079"/>
                  </a:lnTo>
                  <a:lnTo>
                    <a:pt x="159979" y="128269"/>
                  </a:lnTo>
                  <a:lnTo>
                    <a:pt x="155832" y="125729"/>
                  </a:lnTo>
                  <a:lnTo>
                    <a:pt x="153876" y="124459"/>
                  </a:lnTo>
                  <a:lnTo>
                    <a:pt x="151744" y="123189"/>
                  </a:lnTo>
                  <a:lnTo>
                    <a:pt x="171214" y="123189"/>
                  </a:lnTo>
                  <a:lnTo>
                    <a:pt x="171648" y="125729"/>
                  </a:lnTo>
                  <a:lnTo>
                    <a:pt x="172359" y="130809"/>
                  </a:lnTo>
                  <a:lnTo>
                    <a:pt x="172596" y="132079"/>
                  </a:lnTo>
                  <a:lnTo>
                    <a:pt x="172774" y="133349"/>
                  </a:lnTo>
                  <a:lnTo>
                    <a:pt x="173011" y="134619"/>
                  </a:lnTo>
                  <a:close/>
                </a:path>
                <a:path w="295275" h="417829">
                  <a:moveTo>
                    <a:pt x="179111" y="154939"/>
                  </a:moveTo>
                  <a:lnTo>
                    <a:pt x="118668" y="154939"/>
                  </a:lnTo>
                  <a:lnTo>
                    <a:pt x="121950" y="153669"/>
                  </a:lnTo>
                  <a:lnTo>
                    <a:pt x="127396" y="151129"/>
                  </a:lnTo>
                  <a:lnTo>
                    <a:pt x="133049" y="148589"/>
                  </a:lnTo>
                  <a:lnTo>
                    <a:pt x="139001" y="144779"/>
                  </a:lnTo>
                  <a:lnTo>
                    <a:pt x="145348" y="140969"/>
                  </a:lnTo>
                  <a:lnTo>
                    <a:pt x="148145" y="139699"/>
                  </a:lnTo>
                  <a:lnTo>
                    <a:pt x="150929" y="139699"/>
                  </a:lnTo>
                  <a:lnTo>
                    <a:pt x="153700" y="140969"/>
                  </a:lnTo>
                  <a:lnTo>
                    <a:pt x="173485" y="152399"/>
                  </a:lnTo>
                  <a:lnTo>
                    <a:pt x="177788" y="153669"/>
                  </a:lnTo>
                  <a:lnTo>
                    <a:pt x="179111" y="154939"/>
                  </a:lnTo>
                  <a:close/>
                </a:path>
                <a:path w="295275" h="417829">
                  <a:moveTo>
                    <a:pt x="155098" y="277815"/>
                  </a:moveTo>
                  <a:lnTo>
                    <a:pt x="144139" y="277815"/>
                  </a:lnTo>
                  <a:lnTo>
                    <a:pt x="137842" y="230888"/>
                  </a:lnTo>
                  <a:lnTo>
                    <a:pt x="161241" y="230888"/>
                  </a:lnTo>
                  <a:lnTo>
                    <a:pt x="158131" y="246366"/>
                  </a:lnTo>
                  <a:lnTo>
                    <a:pt x="156413" y="259185"/>
                  </a:lnTo>
                  <a:lnTo>
                    <a:pt x="155098" y="277815"/>
                  </a:lnTo>
                  <a:close/>
                </a:path>
                <a:path w="295275" h="417829">
                  <a:moveTo>
                    <a:pt x="186155" y="308985"/>
                  </a:moveTo>
                  <a:lnTo>
                    <a:pt x="112513" y="308985"/>
                  </a:lnTo>
                  <a:lnTo>
                    <a:pt x="117249" y="303613"/>
                  </a:lnTo>
                  <a:lnTo>
                    <a:pt x="122894" y="299487"/>
                  </a:lnTo>
                  <a:lnTo>
                    <a:pt x="136005" y="293725"/>
                  </a:lnTo>
                  <a:lnTo>
                    <a:pt x="142862" y="292356"/>
                  </a:lnTo>
                  <a:lnTo>
                    <a:pt x="150021" y="292499"/>
                  </a:lnTo>
                  <a:lnTo>
                    <a:pt x="157205" y="292499"/>
                  </a:lnTo>
                  <a:lnTo>
                    <a:pt x="163595" y="293863"/>
                  </a:lnTo>
                  <a:lnTo>
                    <a:pt x="176229" y="299627"/>
                  </a:lnTo>
                  <a:lnTo>
                    <a:pt x="181643" y="303707"/>
                  </a:lnTo>
                  <a:lnTo>
                    <a:pt x="186155" y="308985"/>
                  </a:lnTo>
                  <a:close/>
                </a:path>
                <a:path w="295275" h="417829">
                  <a:moveTo>
                    <a:pt x="157205" y="292499"/>
                  </a:moveTo>
                  <a:lnTo>
                    <a:pt x="150021" y="292499"/>
                  </a:lnTo>
                  <a:lnTo>
                    <a:pt x="156965" y="292448"/>
                  </a:lnTo>
                  <a:lnTo>
                    <a:pt x="157205" y="292499"/>
                  </a:lnTo>
                  <a:close/>
                </a:path>
                <a:path w="295275" h="417829">
                  <a:moveTo>
                    <a:pt x="224102" y="367995"/>
                  </a:moveTo>
                  <a:lnTo>
                    <a:pt x="74472" y="367995"/>
                  </a:lnTo>
                  <a:lnTo>
                    <a:pt x="74490" y="323752"/>
                  </a:lnTo>
                  <a:lnTo>
                    <a:pt x="224102" y="323752"/>
                  </a:lnTo>
                  <a:lnTo>
                    <a:pt x="224102" y="367995"/>
                  </a:lnTo>
                  <a:close/>
                </a:path>
                <a:path w="295275" h="417829">
                  <a:moveTo>
                    <a:pt x="252795" y="417256"/>
                  </a:moveTo>
                  <a:lnTo>
                    <a:pt x="45962" y="417256"/>
                  </a:lnTo>
                  <a:lnTo>
                    <a:pt x="45962" y="383912"/>
                  </a:lnTo>
                  <a:lnTo>
                    <a:pt x="252795" y="383912"/>
                  </a:lnTo>
                  <a:lnTo>
                    <a:pt x="252795" y="417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968446" y="7032204"/>
            <a:ext cx="735965" cy="760730"/>
            <a:chOff x="13968446" y="7032204"/>
            <a:chExt cx="735965" cy="760730"/>
          </a:xfrm>
        </p:grpSpPr>
        <p:sp>
          <p:nvSpPr>
            <p:cNvPr id="6" name="object 6"/>
            <p:cNvSpPr/>
            <p:nvPr/>
          </p:nvSpPr>
          <p:spPr>
            <a:xfrm>
              <a:off x="13997021" y="7060779"/>
              <a:ext cx="678815" cy="703580"/>
            </a:xfrm>
            <a:custGeom>
              <a:avLst/>
              <a:gdLst/>
              <a:ahLst/>
              <a:cxnLst/>
              <a:rect l="l" t="t" r="r" b="b"/>
              <a:pathLst>
                <a:path w="678815" h="703579">
                  <a:moveTo>
                    <a:pt x="0" y="621038"/>
                  </a:moveTo>
                  <a:lnTo>
                    <a:pt x="36632" y="645104"/>
                  </a:lnTo>
                  <a:lnTo>
                    <a:pt x="75755" y="665378"/>
                  </a:lnTo>
                  <a:lnTo>
                    <a:pt x="117109" y="681600"/>
                  </a:lnTo>
                  <a:lnTo>
                    <a:pt x="160434" y="693510"/>
                  </a:lnTo>
                  <a:lnTo>
                    <a:pt x="205468" y="700846"/>
                  </a:lnTo>
                  <a:lnTo>
                    <a:pt x="251953" y="703350"/>
                  </a:lnTo>
                  <a:lnTo>
                    <a:pt x="298437" y="700846"/>
                  </a:lnTo>
                  <a:lnTo>
                    <a:pt x="343472" y="693510"/>
                  </a:lnTo>
                  <a:lnTo>
                    <a:pt x="386797" y="681600"/>
                  </a:lnTo>
                  <a:lnTo>
                    <a:pt x="428151" y="665378"/>
                  </a:lnTo>
                  <a:lnTo>
                    <a:pt x="467274" y="645104"/>
                  </a:lnTo>
                  <a:lnTo>
                    <a:pt x="503907" y="621037"/>
                  </a:lnTo>
                  <a:lnTo>
                    <a:pt x="537788" y="593439"/>
                  </a:lnTo>
                  <a:lnTo>
                    <a:pt x="568658" y="562569"/>
                  </a:lnTo>
                  <a:lnTo>
                    <a:pt x="596257" y="528688"/>
                  </a:lnTo>
                  <a:lnTo>
                    <a:pt x="620323" y="492055"/>
                  </a:lnTo>
                  <a:lnTo>
                    <a:pt x="640598" y="452931"/>
                  </a:lnTo>
                  <a:lnTo>
                    <a:pt x="656820" y="411577"/>
                  </a:lnTo>
                  <a:lnTo>
                    <a:pt x="668729" y="368253"/>
                  </a:lnTo>
                  <a:lnTo>
                    <a:pt x="676065" y="323218"/>
                  </a:lnTo>
                  <a:lnTo>
                    <a:pt x="678569" y="276734"/>
                  </a:lnTo>
                  <a:lnTo>
                    <a:pt x="676065" y="230249"/>
                  </a:lnTo>
                  <a:lnTo>
                    <a:pt x="668729" y="185215"/>
                  </a:lnTo>
                  <a:lnTo>
                    <a:pt x="656820" y="141890"/>
                  </a:lnTo>
                  <a:lnTo>
                    <a:pt x="640598" y="100536"/>
                  </a:lnTo>
                  <a:lnTo>
                    <a:pt x="620323" y="61413"/>
                  </a:lnTo>
                  <a:lnTo>
                    <a:pt x="596257" y="24780"/>
                  </a:lnTo>
                  <a:lnTo>
                    <a:pt x="576071" y="0"/>
                  </a:lnTo>
                </a:path>
              </a:pathLst>
            </a:custGeom>
            <a:ln w="57149">
              <a:solidFill>
                <a:srgbClr val="F537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1968" y="7042725"/>
              <a:ext cx="501015" cy="501015"/>
            </a:xfrm>
            <a:custGeom>
              <a:avLst/>
              <a:gdLst/>
              <a:ahLst/>
              <a:cxnLst/>
              <a:rect l="l" t="t" r="r" b="b"/>
              <a:pathLst>
                <a:path w="501015" h="501015">
                  <a:moveTo>
                    <a:pt x="148331" y="355548"/>
                  </a:moveTo>
                  <a:lnTo>
                    <a:pt x="99302" y="251330"/>
                  </a:lnTo>
                  <a:lnTo>
                    <a:pt x="135136" y="227093"/>
                  </a:lnTo>
                  <a:lnTo>
                    <a:pt x="152556" y="214908"/>
                  </a:lnTo>
                  <a:lnTo>
                    <a:pt x="191448" y="181689"/>
                  </a:lnTo>
                  <a:lnTo>
                    <a:pt x="224749" y="133131"/>
                  </a:lnTo>
                  <a:lnTo>
                    <a:pt x="236310" y="89003"/>
                  </a:lnTo>
                  <a:lnTo>
                    <a:pt x="236684" y="81338"/>
                  </a:lnTo>
                  <a:lnTo>
                    <a:pt x="236638" y="68023"/>
                  </a:lnTo>
                  <a:lnTo>
                    <a:pt x="234743" y="62036"/>
                  </a:lnTo>
                  <a:lnTo>
                    <a:pt x="249377" y="57346"/>
                  </a:lnTo>
                  <a:lnTo>
                    <a:pt x="251178" y="64092"/>
                  </a:lnTo>
                  <a:lnTo>
                    <a:pt x="374839" y="326842"/>
                  </a:lnTo>
                  <a:lnTo>
                    <a:pt x="272937" y="326842"/>
                  </a:lnTo>
                  <a:lnTo>
                    <a:pt x="208545" y="334900"/>
                  </a:lnTo>
                  <a:lnTo>
                    <a:pt x="170002" y="346944"/>
                  </a:lnTo>
                  <a:lnTo>
                    <a:pt x="162983" y="349691"/>
                  </a:lnTo>
                  <a:lnTo>
                    <a:pt x="148331" y="355548"/>
                  </a:lnTo>
                  <a:close/>
                </a:path>
                <a:path w="501015" h="501015">
                  <a:moveTo>
                    <a:pt x="347542" y="227457"/>
                  </a:moveTo>
                  <a:lnTo>
                    <a:pt x="325819" y="181392"/>
                  </a:lnTo>
                  <a:lnTo>
                    <a:pt x="337637" y="179450"/>
                  </a:lnTo>
                  <a:lnTo>
                    <a:pt x="347140" y="180708"/>
                  </a:lnTo>
                  <a:lnTo>
                    <a:pt x="354530" y="185124"/>
                  </a:lnTo>
                  <a:lnTo>
                    <a:pt x="360005" y="192653"/>
                  </a:lnTo>
                  <a:lnTo>
                    <a:pt x="362957" y="201908"/>
                  </a:lnTo>
                  <a:lnTo>
                    <a:pt x="361990" y="210657"/>
                  </a:lnTo>
                  <a:lnTo>
                    <a:pt x="356915" y="219106"/>
                  </a:lnTo>
                  <a:lnTo>
                    <a:pt x="347542" y="227457"/>
                  </a:lnTo>
                  <a:close/>
                </a:path>
                <a:path w="501015" h="501015">
                  <a:moveTo>
                    <a:pt x="58246" y="391712"/>
                  </a:moveTo>
                  <a:lnTo>
                    <a:pt x="20315" y="377585"/>
                  </a:lnTo>
                  <a:lnTo>
                    <a:pt x="5082" y="354977"/>
                  </a:lnTo>
                  <a:lnTo>
                    <a:pt x="2327" y="348639"/>
                  </a:lnTo>
                  <a:lnTo>
                    <a:pt x="760" y="342020"/>
                  </a:lnTo>
                  <a:lnTo>
                    <a:pt x="0" y="328220"/>
                  </a:lnTo>
                  <a:lnTo>
                    <a:pt x="830" y="321469"/>
                  </a:lnTo>
                  <a:lnTo>
                    <a:pt x="21490" y="286685"/>
                  </a:lnTo>
                  <a:lnTo>
                    <a:pt x="80798" y="256544"/>
                  </a:lnTo>
                  <a:lnTo>
                    <a:pt x="131762" y="364746"/>
                  </a:lnTo>
                  <a:lnTo>
                    <a:pt x="86939" y="384030"/>
                  </a:lnTo>
                  <a:lnTo>
                    <a:pt x="65038" y="391257"/>
                  </a:lnTo>
                  <a:lnTo>
                    <a:pt x="58246" y="391712"/>
                  </a:lnTo>
                  <a:close/>
                </a:path>
                <a:path w="501015" h="501015">
                  <a:moveTo>
                    <a:pt x="376789" y="365136"/>
                  </a:moveTo>
                  <a:lnTo>
                    <a:pt x="342761" y="340700"/>
                  </a:lnTo>
                  <a:lnTo>
                    <a:pt x="305904" y="329720"/>
                  </a:lnTo>
                  <a:lnTo>
                    <a:pt x="272937" y="326842"/>
                  </a:lnTo>
                  <a:lnTo>
                    <a:pt x="374839" y="326842"/>
                  </a:lnTo>
                  <a:lnTo>
                    <a:pt x="385363" y="349172"/>
                  </a:lnTo>
                  <a:lnTo>
                    <a:pt x="386525" y="351591"/>
                  </a:lnTo>
                  <a:lnTo>
                    <a:pt x="389831" y="359949"/>
                  </a:lnTo>
                  <a:lnTo>
                    <a:pt x="389260" y="361790"/>
                  </a:lnTo>
                  <a:lnTo>
                    <a:pt x="389025" y="362401"/>
                  </a:lnTo>
                  <a:lnTo>
                    <a:pt x="388406" y="363870"/>
                  </a:lnTo>
                  <a:lnTo>
                    <a:pt x="387571" y="364773"/>
                  </a:lnTo>
                  <a:lnTo>
                    <a:pt x="382017" y="364773"/>
                  </a:lnTo>
                  <a:lnTo>
                    <a:pt x="376789" y="365136"/>
                  </a:lnTo>
                  <a:close/>
                </a:path>
                <a:path w="501015" h="501015">
                  <a:moveTo>
                    <a:pt x="169468" y="399524"/>
                  </a:moveTo>
                  <a:lnTo>
                    <a:pt x="166862" y="394599"/>
                  </a:lnTo>
                  <a:lnTo>
                    <a:pt x="159820" y="381564"/>
                  </a:lnTo>
                  <a:lnTo>
                    <a:pt x="156642" y="375517"/>
                  </a:lnTo>
                  <a:lnTo>
                    <a:pt x="193092" y="359344"/>
                  </a:lnTo>
                  <a:lnTo>
                    <a:pt x="198954" y="372901"/>
                  </a:lnTo>
                  <a:lnTo>
                    <a:pt x="198580" y="383188"/>
                  </a:lnTo>
                  <a:lnTo>
                    <a:pt x="189557" y="391598"/>
                  </a:lnTo>
                  <a:lnTo>
                    <a:pt x="169468" y="399524"/>
                  </a:lnTo>
                  <a:close/>
                </a:path>
                <a:path w="501015" h="501015">
                  <a:moveTo>
                    <a:pt x="385974" y="365700"/>
                  </a:moveTo>
                  <a:lnTo>
                    <a:pt x="382017" y="364773"/>
                  </a:lnTo>
                  <a:lnTo>
                    <a:pt x="387571" y="364773"/>
                  </a:lnTo>
                  <a:lnTo>
                    <a:pt x="387390" y="364969"/>
                  </a:lnTo>
                  <a:lnTo>
                    <a:pt x="385974" y="365700"/>
                  </a:lnTo>
                  <a:close/>
                </a:path>
                <a:path w="501015" h="501015">
                  <a:moveTo>
                    <a:pt x="173601" y="500631"/>
                  </a:moveTo>
                  <a:lnTo>
                    <a:pt x="168219" y="497056"/>
                  </a:lnTo>
                  <a:lnTo>
                    <a:pt x="149167" y="467308"/>
                  </a:lnTo>
                  <a:lnTo>
                    <a:pt x="104429" y="397958"/>
                  </a:lnTo>
                  <a:lnTo>
                    <a:pt x="139085" y="381564"/>
                  </a:lnTo>
                  <a:lnTo>
                    <a:pt x="139184" y="381772"/>
                  </a:lnTo>
                  <a:lnTo>
                    <a:pt x="140469" y="384030"/>
                  </a:lnTo>
                  <a:lnTo>
                    <a:pt x="141827" y="386086"/>
                  </a:lnTo>
                  <a:lnTo>
                    <a:pt x="189390" y="487186"/>
                  </a:lnTo>
                  <a:lnTo>
                    <a:pt x="188295" y="494107"/>
                  </a:lnTo>
                  <a:lnTo>
                    <a:pt x="173601" y="500631"/>
                  </a:lnTo>
                  <a:close/>
                </a:path>
                <a:path w="501015" h="501015">
                  <a:moveTo>
                    <a:pt x="330910" y="51433"/>
                  </a:moveTo>
                  <a:lnTo>
                    <a:pt x="325220" y="49345"/>
                  </a:lnTo>
                  <a:lnTo>
                    <a:pt x="323143" y="47455"/>
                  </a:lnTo>
                  <a:lnTo>
                    <a:pt x="319944" y="40760"/>
                  </a:lnTo>
                  <a:lnTo>
                    <a:pt x="320280" y="36997"/>
                  </a:lnTo>
                  <a:lnTo>
                    <a:pt x="322843" y="33433"/>
                  </a:lnTo>
                  <a:lnTo>
                    <a:pt x="327563" y="26383"/>
                  </a:lnTo>
                  <a:lnTo>
                    <a:pt x="332316" y="19374"/>
                  </a:lnTo>
                  <a:lnTo>
                    <a:pt x="337104" y="12407"/>
                  </a:lnTo>
                  <a:lnTo>
                    <a:pt x="341925" y="5483"/>
                  </a:lnTo>
                  <a:lnTo>
                    <a:pt x="344340" y="1814"/>
                  </a:lnTo>
                  <a:lnTo>
                    <a:pt x="347745" y="0"/>
                  </a:lnTo>
                  <a:lnTo>
                    <a:pt x="352137" y="40"/>
                  </a:lnTo>
                  <a:lnTo>
                    <a:pt x="356678" y="228"/>
                  </a:lnTo>
                  <a:lnTo>
                    <a:pt x="360082" y="2291"/>
                  </a:lnTo>
                  <a:lnTo>
                    <a:pt x="362350" y="6228"/>
                  </a:lnTo>
                  <a:lnTo>
                    <a:pt x="363089" y="7297"/>
                  </a:lnTo>
                  <a:lnTo>
                    <a:pt x="362552" y="10119"/>
                  </a:lnTo>
                  <a:lnTo>
                    <a:pt x="362485" y="10858"/>
                  </a:lnTo>
                  <a:lnTo>
                    <a:pt x="362361" y="13175"/>
                  </a:lnTo>
                  <a:lnTo>
                    <a:pt x="361734" y="15348"/>
                  </a:lnTo>
                  <a:lnTo>
                    <a:pt x="339850" y="47825"/>
                  </a:lnTo>
                  <a:lnTo>
                    <a:pt x="333716" y="51336"/>
                  </a:lnTo>
                  <a:lnTo>
                    <a:pt x="330910" y="51433"/>
                  </a:lnTo>
                  <a:close/>
                </a:path>
                <a:path w="501015" h="501015">
                  <a:moveTo>
                    <a:pt x="415876" y="169392"/>
                  </a:moveTo>
                  <a:lnTo>
                    <a:pt x="412648" y="167551"/>
                  </a:lnTo>
                  <a:lnTo>
                    <a:pt x="409574" y="162122"/>
                  </a:lnTo>
                  <a:lnTo>
                    <a:pt x="409059" y="160330"/>
                  </a:lnTo>
                  <a:lnTo>
                    <a:pt x="408944" y="154051"/>
                  </a:lnTo>
                  <a:lnTo>
                    <a:pt x="410803" y="150759"/>
                  </a:lnTo>
                  <a:lnTo>
                    <a:pt x="414557" y="148536"/>
                  </a:lnTo>
                  <a:lnTo>
                    <a:pt x="421775" y="144066"/>
                  </a:lnTo>
                  <a:lnTo>
                    <a:pt x="436288" y="135252"/>
                  </a:lnTo>
                  <a:lnTo>
                    <a:pt x="443583" y="130933"/>
                  </a:lnTo>
                  <a:lnTo>
                    <a:pt x="447254" y="128576"/>
                  </a:lnTo>
                  <a:lnTo>
                    <a:pt x="461858" y="140003"/>
                  </a:lnTo>
                  <a:lnTo>
                    <a:pt x="462060" y="141347"/>
                  </a:lnTo>
                  <a:lnTo>
                    <a:pt x="461186" y="142422"/>
                  </a:lnTo>
                  <a:lnTo>
                    <a:pt x="460850" y="143027"/>
                  </a:lnTo>
                  <a:lnTo>
                    <a:pt x="460447" y="143631"/>
                  </a:lnTo>
                  <a:lnTo>
                    <a:pt x="460044" y="144303"/>
                  </a:lnTo>
                  <a:lnTo>
                    <a:pt x="458984" y="146362"/>
                  </a:lnTo>
                  <a:lnTo>
                    <a:pt x="457529" y="148087"/>
                  </a:lnTo>
                  <a:lnTo>
                    <a:pt x="425904" y="167556"/>
                  </a:lnTo>
                  <a:lnTo>
                    <a:pt x="424177" y="168686"/>
                  </a:lnTo>
                  <a:lnTo>
                    <a:pt x="422273" y="169268"/>
                  </a:lnTo>
                  <a:lnTo>
                    <a:pt x="415876" y="169392"/>
                  </a:lnTo>
                  <a:close/>
                </a:path>
                <a:path w="501015" h="501015">
                  <a:moveTo>
                    <a:pt x="488002" y="332987"/>
                  </a:moveTo>
                  <a:lnTo>
                    <a:pt x="485711" y="332636"/>
                  </a:lnTo>
                  <a:lnTo>
                    <a:pt x="477108" y="330486"/>
                  </a:lnTo>
                  <a:lnTo>
                    <a:pt x="468653" y="328269"/>
                  </a:lnTo>
                  <a:lnTo>
                    <a:pt x="452049" y="323700"/>
                  </a:lnTo>
                  <a:lnTo>
                    <a:pt x="450060" y="323211"/>
                  </a:lnTo>
                  <a:lnTo>
                    <a:pt x="448335" y="322248"/>
                  </a:lnTo>
                  <a:lnTo>
                    <a:pt x="443801" y="317754"/>
                  </a:lnTo>
                  <a:lnTo>
                    <a:pt x="442883" y="314148"/>
                  </a:lnTo>
                  <a:lnTo>
                    <a:pt x="444120" y="309993"/>
                  </a:lnTo>
                  <a:lnTo>
                    <a:pt x="453752" y="301182"/>
                  </a:lnTo>
                  <a:lnTo>
                    <a:pt x="457961" y="302334"/>
                  </a:lnTo>
                  <a:lnTo>
                    <a:pt x="482603" y="308797"/>
                  </a:lnTo>
                  <a:lnTo>
                    <a:pt x="490750" y="311068"/>
                  </a:lnTo>
                  <a:lnTo>
                    <a:pt x="494972" y="312110"/>
                  </a:lnTo>
                  <a:lnTo>
                    <a:pt x="497794" y="314686"/>
                  </a:lnTo>
                  <a:lnTo>
                    <a:pt x="499216" y="318795"/>
                  </a:lnTo>
                  <a:lnTo>
                    <a:pt x="500585" y="323125"/>
                  </a:lnTo>
                  <a:lnTo>
                    <a:pt x="499801" y="327022"/>
                  </a:lnTo>
                  <a:lnTo>
                    <a:pt x="496852" y="330503"/>
                  </a:lnTo>
                  <a:lnTo>
                    <a:pt x="496058" y="331628"/>
                  </a:lnTo>
                  <a:lnTo>
                    <a:pt x="494647" y="331763"/>
                  </a:lnTo>
                  <a:lnTo>
                    <a:pt x="493236" y="332032"/>
                  </a:lnTo>
                  <a:lnTo>
                    <a:pt x="490264" y="332852"/>
                  </a:lnTo>
                  <a:lnTo>
                    <a:pt x="488002" y="332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9843110" y="98679"/>
            <a:ext cx="8444889" cy="517034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19200" y="571500"/>
            <a:ext cx="14795243" cy="896655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7200" dirty="0">
                <a:solidFill>
                  <a:srgbClr val="FFC000"/>
                </a:solidFill>
                <a:latin typeface="Arial Black"/>
                <a:cs typeface="Arial Black"/>
              </a:rPr>
              <a:t>Project</a:t>
            </a:r>
            <a:r>
              <a:rPr lang="en-US" sz="7200" spc="-3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US" sz="7200" spc="-20" dirty="0" smtClean="0">
                <a:solidFill>
                  <a:srgbClr val="FFC000"/>
                </a:solidFill>
                <a:latin typeface="Arial Black"/>
                <a:cs typeface="Arial Black"/>
              </a:rPr>
              <a:t>Objective</a:t>
            </a:r>
            <a:br>
              <a:rPr lang="en-US" sz="7200" spc="-20" dirty="0" smtClean="0">
                <a:solidFill>
                  <a:srgbClr val="FFC000"/>
                </a:solidFill>
                <a:latin typeface="Arial Black"/>
                <a:cs typeface="Arial Black"/>
              </a:rPr>
            </a:br>
            <a:r>
              <a:rPr lang="en-US" sz="7200" dirty="0">
                <a:latin typeface="Arial Black"/>
                <a:cs typeface="Arial Black"/>
              </a:rPr>
              <a:t/>
            </a:r>
            <a:br>
              <a:rPr lang="en-US" sz="7200" dirty="0">
                <a:latin typeface="Arial Black"/>
                <a:cs typeface="Arial Black"/>
              </a:rPr>
            </a:br>
            <a:r>
              <a:rPr lang="en-US" sz="7200" b="0" spc="-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develop 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 comprehensive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credit </a:t>
            </a:r>
            <a:r>
              <a:rPr lang="en-US" sz="7200" b="0" spc="-8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30" dirty="0">
                <a:solidFill>
                  <a:srgbClr val="FFFFFF"/>
                </a:solidFill>
                <a:latin typeface="Calibri"/>
                <a:cs typeface="Calibri"/>
              </a:rPr>
              <a:t>card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weekly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lang="en-US" sz="7200"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insights </a:t>
            </a:r>
            <a:r>
              <a:rPr lang="en-US" sz="7200" b="0" spc="-2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65" dirty="0">
                <a:solidFill>
                  <a:srgbClr val="FFFFFF"/>
                </a:solidFill>
                <a:latin typeface="Calibri"/>
                <a:cs typeface="Calibri"/>
              </a:rPr>
              <a:t>key </a:t>
            </a:r>
            <a:r>
              <a:rPr lang="en-US" sz="7200" b="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trends, 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enabling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30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monitor </a:t>
            </a:r>
            <a:r>
              <a:rPr lang="en-US" sz="7200" b="0" spc="-5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lang="en-US" sz="7200" b="0" spc="-20" dirty="0">
                <a:solidFill>
                  <a:srgbClr val="FFFFFF"/>
                </a:solidFill>
                <a:latin typeface="Calibri"/>
                <a:cs typeface="Calibri"/>
              </a:rPr>
              <a:t>analyze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credit </a:t>
            </a:r>
            <a:r>
              <a:rPr lang="en-US" sz="7200" b="0" spc="-30" dirty="0">
                <a:solidFill>
                  <a:srgbClr val="FFFFFF"/>
                </a:solidFill>
                <a:latin typeface="Calibri"/>
                <a:cs typeface="Calibri"/>
              </a:rPr>
              <a:t>card </a:t>
            </a:r>
            <a:r>
              <a:rPr lang="en-US" sz="7200" b="0" spc="-15" dirty="0">
                <a:solidFill>
                  <a:srgbClr val="FFFFFF"/>
                </a:solidFill>
                <a:latin typeface="Calibri"/>
                <a:cs typeface="Calibri"/>
              </a:rPr>
              <a:t>operations </a:t>
            </a:r>
            <a:r>
              <a:rPr lang="en-US" sz="7200"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0" spc="-45" dirty="0">
                <a:solidFill>
                  <a:srgbClr val="FFFFFF"/>
                </a:solidFill>
                <a:latin typeface="Calibri"/>
                <a:cs typeface="Calibri"/>
              </a:rPr>
              <a:t>effectively.</a:t>
            </a:r>
            <a:endParaRPr lang="en-US" sz="7200" b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952124"/>
            <a:ext cx="1590281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" dirty="0">
                <a:solidFill>
                  <a:srgbClr val="FFFF00"/>
                </a:solidFill>
              </a:rPr>
              <a:t>Import</a:t>
            </a:r>
            <a:r>
              <a:rPr lang="en-US" spc="-20" dirty="0">
                <a:solidFill>
                  <a:srgbClr val="FFFF00"/>
                </a:solidFill>
              </a:rPr>
              <a:t> </a:t>
            </a:r>
            <a:r>
              <a:rPr lang="en-US" spc="-25" dirty="0">
                <a:solidFill>
                  <a:srgbClr val="FFFF00"/>
                </a:solidFill>
              </a:rPr>
              <a:t>data</a:t>
            </a:r>
            <a:r>
              <a:rPr lang="en-US" spc="-15" dirty="0">
                <a:solidFill>
                  <a:srgbClr val="FFFF00"/>
                </a:solidFill>
              </a:rPr>
              <a:t> </a:t>
            </a:r>
            <a:r>
              <a:rPr lang="en-US" spc="-5" dirty="0">
                <a:solidFill>
                  <a:srgbClr val="FFFF00"/>
                </a:solidFill>
              </a:rPr>
              <a:t>to </a:t>
            </a:r>
            <a:r>
              <a:rPr lang="en-US" spc="-5" dirty="0" smtClean="0">
                <a:solidFill>
                  <a:srgbClr val="FFFF00"/>
                </a:solidFill>
              </a:rPr>
              <a:t>My</a:t>
            </a:r>
            <a:r>
              <a:rPr lang="en-US" spc="-10" dirty="0" smtClean="0">
                <a:solidFill>
                  <a:srgbClr val="FFFF00"/>
                </a:solidFill>
              </a:rPr>
              <a:t>SQL</a:t>
            </a:r>
            <a:r>
              <a:rPr lang="en-US" spc="-5" dirty="0" smtClean="0">
                <a:solidFill>
                  <a:srgbClr val="FFFF00"/>
                </a:solidFill>
              </a:rPr>
              <a:t> </a:t>
            </a:r>
            <a:r>
              <a:rPr lang="en-US" spc="-10" dirty="0">
                <a:solidFill>
                  <a:srgbClr val="FFFF00"/>
                </a:solidFill>
              </a:rPr>
              <a:t>database</a:t>
            </a:r>
            <a:endParaRPr spc="-345" dirty="0">
              <a:solidFill>
                <a:srgbClr val="FFFF00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297400" y="70744"/>
            <a:ext cx="652780" cy="881380"/>
          </a:xfrm>
          <a:custGeom>
            <a:avLst/>
            <a:gdLst/>
            <a:ahLst/>
            <a:cxnLst/>
            <a:rect l="l" t="t" r="r" b="b"/>
            <a:pathLst>
              <a:path w="652780" h="881379">
                <a:moveTo>
                  <a:pt x="254669" y="622300"/>
                </a:moveTo>
                <a:lnTo>
                  <a:pt x="205009" y="622300"/>
                </a:lnTo>
                <a:lnTo>
                  <a:pt x="206203" y="621030"/>
                </a:lnTo>
                <a:lnTo>
                  <a:pt x="217617" y="605790"/>
                </a:lnTo>
                <a:lnTo>
                  <a:pt x="232552" y="591820"/>
                </a:lnTo>
                <a:lnTo>
                  <a:pt x="251264" y="581660"/>
                </a:lnTo>
                <a:lnTo>
                  <a:pt x="274012" y="572770"/>
                </a:lnTo>
                <a:lnTo>
                  <a:pt x="277931" y="571500"/>
                </a:lnTo>
                <a:lnTo>
                  <a:pt x="277931" y="568960"/>
                </a:lnTo>
                <a:lnTo>
                  <a:pt x="273251" y="525780"/>
                </a:lnTo>
                <a:lnTo>
                  <a:pt x="258433" y="482600"/>
                </a:lnTo>
                <a:lnTo>
                  <a:pt x="254795" y="478790"/>
                </a:lnTo>
                <a:lnTo>
                  <a:pt x="226624" y="461010"/>
                </a:lnTo>
                <a:lnTo>
                  <a:pt x="201599" y="439420"/>
                </a:lnTo>
                <a:lnTo>
                  <a:pt x="179721" y="415290"/>
                </a:lnTo>
                <a:lnTo>
                  <a:pt x="160990" y="387350"/>
                </a:lnTo>
                <a:lnTo>
                  <a:pt x="159077" y="383540"/>
                </a:lnTo>
                <a:lnTo>
                  <a:pt x="156142" y="382270"/>
                </a:lnTo>
                <a:lnTo>
                  <a:pt x="152186" y="381000"/>
                </a:lnTo>
                <a:lnTo>
                  <a:pt x="144377" y="379730"/>
                </a:lnTo>
                <a:lnTo>
                  <a:pt x="114128" y="369570"/>
                </a:lnTo>
                <a:lnTo>
                  <a:pt x="79455" y="349250"/>
                </a:lnTo>
                <a:lnTo>
                  <a:pt x="49664" y="322580"/>
                </a:lnTo>
                <a:lnTo>
                  <a:pt x="26044" y="290830"/>
                </a:lnTo>
                <a:lnTo>
                  <a:pt x="22155" y="283210"/>
                </a:lnTo>
                <a:lnTo>
                  <a:pt x="18568" y="276860"/>
                </a:lnTo>
                <a:lnTo>
                  <a:pt x="5266" y="238760"/>
                </a:lnTo>
                <a:lnTo>
                  <a:pt x="76" y="199390"/>
                </a:lnTo>
                <a:lnTo>
                  <a:pt x="0" y="121920"/>
                </a:lnTo>
                <a:lnTo>
                  <a:pt x="112" y="102870"/>
                </a:lnTo>
                <a:lnTo>
                  <a:pt x="14083" y="66040"/>
                </a:lnTo>
                <a:lnTo>
                  <a:pt x="47584" y="41910"/>
                </a:lnTo>
                <a:lnTo>
                  <a:pt x="61126" y="39370"/>
                </a:lnTo>
                <a:lnTo>
                  <a:pt x="101467" y="39370"/>
                </a:lnTo>
                <a:lnTo>
                  <a:pt x="103582" y="29210"/>
                </a:lnTo>
                <a:lnTo>
                  <a:pt x="104846" y="22860"/>
                </a:lnTo>
                <a:lnTo>
                  <a:pt x="105996" y="16510"/>
                </a:lnTo>
                <a:lnTo>
                  <a:pt x="106223" y="13970"/>
                </a:lnTo>
                <a:lnTo>
                  <a:pt x="106916" y="11430"/>
                </a:lnTo>
                <a:lnTo>
                  <a:pt x="110764" y="5080"/>
                </a:lnTo>
                <a:lnTo>
                  <a:pt x="114587" y="2540"/>
                </a:lnTo>
                <a:lnTo>
                  <a:pt x="116732" y="1270"/>
                </a:lnTo>
                <a:lnTo>
                  <a:pt x="121488" y="0"/>
                </a:lnTo>
                <a:lnTo>
                  <a:pt x="530567" y="0"/>
                </a:lnTo>
                <a:lnTo>
                  <a:pt x="546073" y="16510"/>
                </a:lnTo>
                <a:lnTo>
                  <a:pt x="547131" y="22860"/>
                </a:lnTo>
                <a:lnTo>
                  <a:pt x="549739" y="35560"/>
                </a:lnTo>
                <a:lnTo>
                  <a:pt x="141905" y="35560"/>
                </a:lnTo>
                <a:lnTo>
                  <a:pt x="139141" y="36830"/>
                </a:lnTo>
                <a:lnTo>
                  <a:pt x="137015" y="39370"/>
                </a:lnTo>
                <a:lnTo>
                  <a:pt x="135912" y="58420"/>
                </a:lnTo>
                <a:lnTo>
                  <a:pt x="135498" y="60960"/>
                </a:lnTo>
                <a:lnTo>
                  <a:pt x="134191" y="74930"/>
                </a:lnTo>
                <a:lnTo>
                  <a:pt x="73402" y="74930"/>
                </a:lnTo>
                <a:lnTo>
                  <a:pt x="69310" y="76200"/>
                </a:lnTo>
                <a:lnTo>
                  <a:pt x="60634" y="76200"/>
                </a:lnTo>
                <a:lnTo>
                  <a:pt x="52447" y="80010"/>
                </a:lnTo>
                <a:lnTo>
                  <a:pt x="36418" y="104140"/>
                </a:lnTo>
                <a:lnTo>
                  <a:pt x="36547" y="107950"/>
                </a:lnTo>
                <a:lnTo>
                  <a:pt x="36449" y="127000"/>
                </a:lnTo>
                <a:lnTo>
                  <a:pt x="36569" y="190500"/>
                </a:lnTo>
                <a:lnTo>
                  <a:pt x="41200" y="232410"/>
                </a:lnTo>
                <a:lnTo>
                  <a:pt x="58448" y="274320"/>
                </a:lnTo>
                <a:lnTo>
                  <a:pt x="87062" y="308610"/>
                </a:lnTo>
                <a:lnTo>
                  <a:pt x="124586" y="334010"/>
                </a:lnTo>
                <a:lnTo>
                  <a:pt x="135027" y="339090"/>
                </a:lnTo>
                <a:lnTo>
                  <a:pt x="174714" y="339090"/>
                </a:lnTo>
                <a:lnTo>
                  <a:pt x="177005" y="344170"/>
                </a:lnTo>
                <a:lnTo>
                  <a:pt x="198205" y="378460"/>
                </a:lnTo>
                <a:lnTo>
                  <a:pt x="223994" y="411480"/>
                </a:lnTo>
                <a:lnTo>
                  <a:pt x="262859" y="441960"/>
                </a:lnTo>
                <a:lnTo>
                  <a:pt x="310065" y="458470"/>
                </a:lnTo>
                <a:lnTo>
                  <a:pt x="428493" y="458470"/>
                </a:lnTo>
                <a:lnTo>
                  <a:pt x="425467" y="461010"/>
                </a:lnTo>
                <a:lnTo>
                  <a:pt x="393378" y="482600"/>
                </a:lnTo>
                <a:lnTo>
                  <a:pt x="388383" y="495300"/>
                </a:lnTo>
                <a:lnTo>
                  <a:pt x="303778" y="495300"/>
                </a:lnTo>
                <a:lnTo>
                  <a:pt x="316018" y="566420"/>
                </a:lnTo>
                <a:lnTo>
                  <a:pt x="374262" y="566420"/>
                </a:lnTo>
                <a:lnTo>
                  <a:pt x="374130" y="568960"/>
                </a:lnTo>
                <a:lnTo>
                  <a:pt x="374125" y="571500"/>
                </a:lnTo>
                <a:lnTo>
                  <a:pt x="374288" y="571500"/>
                </a:lnTo>
                <a:lnTo>
                  <a:pt x="375175" y="572770"/>
                </a:lnTo>
                <a:lnTo>
                  <a:pt x="377138" y="572770"/>
                </a:lnTo>
                <a:lnTo>
                  <a:pt x="393833" y="577850"/>
                </a:lnTo>
                <a:lnTo>
                  <a:pt x="410231" y="585470"/>
                </a:lnTo>
                <a:lnTo>
                  <a:pt x="425144" y="595630"/>
                </a:lnTo>
                <a:lnTo>
                  <a:pt x="431821" y="603250"/>
                </a:lnTo>
                <a:lnTo>
                  <a:pt x="308156" y="603250"/>
                </a:lnTo>
                <a:lnTo>
                  <a:pt x="289609" y="607060"/>
                </a:lnTo>
                <a:lnTo>
                  <a:pt x="271780" y="613410"/>
                </a:lnTo>
                <a:lnTo>
                  <a:pt x="254669" y="622300"/>
                </a:lnTo>
                <a:close/>
              </a:path>
              <a:path w="652780" h="881379">
                <a:moveTo>
                  <a:pt x="428493" y="458470"/>
                </a:moveTo>
                <a:lnTo>
                  <a:pt x="338544" y="458470"/>
                </a:lnTo>
                <a:lnTo>
                  <a:pt x="366096" y="453390"/>
                </a:lnTo>
                <a:lnTo>
                  <a:pt x="392911" y="439420"/>
                </a:lnTo>
                <a:lnTo>
                  <a:pt x="436904" y="401320"/>
                </a:lnTo>
                <a:lnTo>
                  <a:pt x="466073" y="360680"/>
                </a:lnTo>
                <a:lnTo>
                  <a:pt x="496051" y="292100"/>
                </a:lnTo>
                <a:lnTo>
                  <a:pt x="509566" y="245110"/>
                </a:lnTo>
                <a:lnTo>
                  <a:pt x="518084" y="196850"/>
                </a:lnTo>
                <a:lnTo>
                  <a:pt x="521626" y="147320"/>
                </a:lnTo>
                <a:lnTo>
                  <a:pt x="520215" y="95250"/>
                </a:lnTo>
                <a:lnTo>
                  <a:pt x="513870" y="40640"/>
                </a:lnTo>
                <a:lnTo>
                  <a:pt x="513135" y="35560"/>
                </a:lnTo>
                <a:lnTo>
                  <a:pt x="549739" y="35560"/>
                </a:lnTo>
                <a:lnTo>
                  <a:pt x="550521" y="39370"/>
                </a:lnTo>
                <a:lnTo>
                  <a:pt x="588721" y="39370"/>
                </a:lnTo>
                <a:lnTo>
                  <a:pt x="598421" y="40640"/>
                </a:lnTo>
                <a:lnTo>
                  <a:pt x="603139" y="41910"/>
                </a:lnTo>
                <a:lnTo>
                  <a:pt x="612312" y="45720"/>
                </a:lnTo>
                <a:lnTo>
                  <a:pt x="616663" y="46990"/>
                </a:lnTo>
                <a:lnTo>
                  <a:pt x="624895" y="53340"/>
                </a:lnTo>
                <a:lnTo>
                  <a:pt x="628683" y="55880"/>
                </a:lnTo>
                <a:lnTo>
                  <a:pt x="635603" y="62230"/>
                </a:lnTo>
                <a:lnTo>
                  <a:pt x="638657" y="66040"/>
                </a:lnTo>
                <a:lnTo>
                  <a:pt x="643952" y="74930"/>
                </a:lnTo>
                <a:lnTo>
                  <a:pt x="644679" y="76200"/>
                </a:lnTo>
                <a:lnTo>
                  <a:pt x="555406" y="76200"/>
                </a:lnTo>
                <a:lnTo>
                  <a:pt x="557796" y="107950"/>
                </a:lnTo>
                <a:lnTo>
                  <a:pt x="557921" y="111760"/>
                </a:lnTo>
                <a:lnTo>
                  <a:pt x="558268" y="142240"/>
                </a:lnTo>
                <a:lnTo>
                  <a:pt x="558216" y="144780"/>
                </a:lnTo>
                <a:lnTo>
                  <a:pt x="552775" y="209550"/>
                </a:lnTo>
                <a:lnTo>
                  <a:pt x="539036" y="275590"/>
                </a:lnTo>
                <a:lnTo>
                  <a:pt x="517215" y="337820"/>
                </a:lnTo>
                <a:lnTo>
                  <a:pt x="587595" y="337820"/>
                </a:lnTo>
                <a:lnTo>
                  <a:pt x="552477" y="361950"/>
                </a:lnTo>
                <a:lnTo>
                  <a:pt x="529995" y="372110"/>
                </a:lnTo>
                <a:lnTo>
                  <a:pt x="522214" y="375920"/>
                </a:lnTo>
                <a:lnTo>
                  <a:pt x="514334" y="378460"/>
                </a:lnTo>
                <a:lnTo>
                  <a:pt x="506354" y="379730"/>
                </a:lnTo>
                <a:lnTo>
                  <a:pt x="498274" y="382270"/>
                </a:lnTo>
                <a:lnTo>
                  <a:pt x="496069" y="382270"/>
                </a:lnTo>
                <a:lnTo>
                  <a:pt x="494257" y="383540"/>
                </a:lnTo>
                <a:lnTo>
                  <a:pt x="492838" y="384810"/>
                </a:lnTo>
                <a:lnTo>
                  <a:pt x="473646" y="414020"/>
                </a:lnTo>
                <a:lnTo>
                  <a:pt x="451189" y="439420"/>
                </a:lnTo>
                <a:lnTo>
                  <a:pt x="428493" y="458470"/>
                </a:lnTo>
                <a:close/>
              </a:path>
              <a:path w="652780" h="881379">
                <a:moveTo>
                  <a:pt x="174714" y="339090"/>
                </a:moveTo>
                <a:lnTo>
                  <a:pt x="135027" y="339090"/>
                </a:lnTo>
                <a:lnTo>
                  <a:pt x="123081" y="307340"/>
                </a:lnTo>
                <a:lnTo>
                  <a:pt x="105271" y="242570"/>
                </a:lnTo>
                <a:lnTo>
                  <a:pt x="95604" y="176530"/>
                </a:lnTo>
                <a:lnTo>
                  <a:pt x="94029" y="132080"/>
                </a:lnTo>
                <a:lnTo>
                  <a:pt x="94277" y="111760"/>
                </a:lnTo>
                <a:lnTo>
                  <a:pt x="94401" y="107950"/>
                </a:lnTo>
                <a:lnTo>
                  <a:pt x="96813" y="74930"/>
                </a:lnTo>
                <a:lnTo>
                  <a:pt x="134191" y="74930"/>
                </a:lnTo>
                <a:lnTo>
                  <a:pt x="130745" y="111760"/>
                </a:lnTo>
                <a:lnTo>
                  <a:pt x="130842" y="134620"/>
                </a:lnTo>
                <a:lnTo>
                  <a:pt x="131147" y="165100"/>
                </a:lnTo>
                <a:lnTo>
                  <a:pt x="137062" y="217170"/>
                </a:lnTo>
                <a:lnTo>
                  <a:pt x="148370" y="267970"/>
                </a:lnTo>
                <a:lnTo>
                  <a:pt x="160394" y="307340"/>
                </a:lnTo>
                <a:lnTo>
                  <a:pt x="174714" y="339090"/>
                </a:lnTo>
                <a:close/>
              </a:path>
              <a:path w="652780" h="881379">
                <a:moveTo>
                  <a:pt x="587595" y="337820"/>
                </a:moveTo>
                <a:lnTo>
                  <a:pt x="517215" y="337820"/>
                </a:lnTo>
                <a:lnTo>
                  <a:pt x="554362" y="318770"/>
                </a:lnTo>
                <a:lnTo>
                  <a:pt x="582702" y="292100"/>
                </a:lnTo>
                <a:lnTo>
                  <a:pt x="602146" y="259080"/>
                </a:lnTo>
                <a:lnTo>
                  <a:pt x="612606" y="220980"/>
                </a:lnTo>
                <a:lnTo>
                  <a:pt x="615835" y="176530"/>
                </a:lnTo>
                <a:lnTo>
                  <a:pt x="616025" y="151130"/>
                </a:lnTo>
                <a:lnTo>
                  <a:pt x="615492" y="132080"/>
                </a:lnTo>
                <a:lnTo>
                  <a:pt x="615114" y="113030"/>
                </a:lnTo>
                <a:lnTo>
                  <a:pt x="605160" y="83820"/>
                </a:lnTo>
                <a:lnTo>
                  <a:pt x="602625" y="81280"/>
                </a:lnTo>
                <a:lnTo>
                  <a:pt x="596898" y="78740"/>
                </a:lnTo>
                <a:lnTo>
                  <a:pt x="593863" y="77470"/>
                </a:lnTo>
                <a:lnTo>
                  <a:pt x="590655" y="76200"/>
                </a:lnTo>
                <a:lnTo>
                  <a:pt x="644679" y="76200"/>
                </a:lnTo>
                <a:lnTo>
                  <a:pt x="652235" y="104140"/>
                </a:lnTo>
                <a:lnTo>
                  <a:pt x="652122" y="111760"/>
                </a:lnTo>
                <a:lnTo>
                  <a:pt x="652009" y="195580"/>
                </a:lnTo>
                <a:lnTo>
                  <a:pt x="648027" y="233680"/>
                </a:lnTo>
                <a:lnTo>
                  <a:pt x="635286" y="273050"/>
                </a:lnTo>
                <a:lnTo>
                  <a:pt x="623677" y="294640"/>
                </a:lnTo>
                <a:lnTo>
                  <a:pt x="619193" y="302260"/>
                </a:lnTo>
                <a:lnTo>
                  <a:pt x="592498" y="332740"/>
                </a:lnTo>
                <a:lnTo>
                  <a:pt x="587595" y="337820"/>
                </a:lnTo>
                <a:close/>
              </a:path>
              <a:path w="652780" h="881379">
                <a:moveTo>
                  <a:pt x="266576" y="337820"/>
                </a:moveTo>
                <a:lnTo>
                  <a:pt x="260063" y="337820"/>
                </a:lnTo>
                <a:lnTo>
                  <a:pt x="253405" y="335280"/>
                </a:lnTo>
                <a:lnTo>
                  <a:pt x="248463" y="331470"/>
                </a:lnTo>
                <a:lnTo>
                  <a:pt x="247658" y="322580"/>
                </a:lnTo>
                <a:lnTo>
                  <a:pt x="248348" y="316230"/>
                </a:lnTo>
                <a:lnTo>
                  <a:pt x="251609" y="293370"/>
                </a:lnTo>
                <a:lnTo>
                  <a:pt x="253827" y="280670"/>
                </a:lnTo>
                <a:lnTo>
                  <a:pt x="256508" y="266700"/>
                </a:lnTo>
                <a:lnTo>
                  <a:pt x="257511" y="264160"/>
                </a:lnTo>
                <a:lnTo>
                  <a:pt x="257497" y="260350"/>
                </a:lnTo>
                <a:lnTo>
                  <a:pt x="255433" y="254000"/>
                </a:lnTo>
                <a:lnTo>
                  <a:pt x="253570" y="251460"/>
                </a:lnTo>
                <a:lnTo>
                  <a:pt x="250876" y="250190"/>
                </a:lnTo>
                <a:lnTo>
                  <a:pt x="223255" y="223520"/>
                </a:lnTo>
                <a:lnTo>
                  <a:pt x="214099" y="213360"/>
                </a:lnTo>
                <a:lnTo>
                  <a:pt x="209353" y="209550"/>
                </a:lnTo>
                <a:lnTo>
                  <a:pt x="207361" y="203200"/>
                </a:lnTo>
                <a:lnTo>
                  <a:pt x="208122" y="196850"/>
                </a:lnTo>
                <a:lnTo>
                  <a:pt x="211310" y="190500"/>
                </a:lnTo>
                <a:lnTo>
                  <a:pt x="216252" y="186690"/>
                </a:lnTo>
                <a:lnTo>
                  <a:pt x="229429" y="184150"/>
                </a:lnTo>
                <a:lnTo>
                  <a:pt x="235921" y="184150"/>
                </a:lnTo>
                <a:lnTo>
                  <a:pt x="255516" y="180340"/>
                </a:lnTo>
                <a:lnTo>
                  <a:pt x="262312" y="180340"/>
                </a:lnTo>
                <a:lnTo>
                  <a:pt x="275816" y="177800"/>
                </a:lnTo>
                <a:lnTo>
                  <a:pt x="280726" y="176530"/>
                </a:lnTo>
                <a:lnTo>
                  <a:pt x="284557" y="173990"/>
                </a:lnTo>
                <a:lnTo>
                  <a:pt x="287309" y="168910"/>
                </a:lnTo>
                <a:lnTo>
                  <a:pt x="290608" y="163830"/>
                </a:lnTo>
                <a:lnTo>
                  <a:pt x="293788" y="157480"/>
                </a:lnTo>
                <a:lnTo>
                  <a:pt x="296861" y="151130"/>
                </a:lnTo>
                <a:lnTo>
                  <a:pt x="299836" y="144780"/>
                </a:lnTo>
                <a:lnTo>
                  <a:pt x="305568" y="133350"/>
                </a:lnTo>
                <a:lnTo>
                  <a:pt x="308515" y="127000"/>
                </a:lnTo>
                <a:lnTo>
                  <a:pt x="311559" y="121920"/>
                </a:lnTo>
                <a:lnTo>
                  <a:pt x="314789" y="115570"/>
                </a:lnTo>
                <a:lnTo>
                  <a:pt x="319731" y="111760"/>
                </a:lnTo>
                <a:lnTo>
                  <a:pt x="326385" y="110490"/>
                </a:lnTo>
                <a:lnTo>
                  <a:pt x="333042" y="111760"/>
                </a:lnTo>
                <a:lnTo>
                  <a:pt x="337946" y="115570"/>
                </a:lnTo>
                <a:lnTo>
                  <a:pt x="346537" y="132080"/>
                </a:lnTo>
                <a:lnTo>
                  <a:pt x="351698" y="142240"/>
                </a:lnTo>
                <a:lnTo>
                  <a:pt x="356644" y="153670"/>
                </a:lnTo>
                <a:lnTo>
                  <a:pt x="358442" y="157480"/>
                </a:lnTo>
                <a:lnTo>
                  <a:pt x="326385" y="157480"/>
                </a:lnTo>
                <a:lnTo>
                  <a:pt x="322937" y="163830"/>
                </a:lnTo>
                <a:lnTo>
                  <a:pt x="319552" y="171450"/>
                </a:lnTo>
                <a:lnTo>
                  <a:pt x="316286" y="177800"/>
                </a:lnTo>
                <a:lnTo>
                  <a:pt x="313127" y="184150"/>
                </a:lnTo>
                <a:lnTo>
                  <a:pt x="310065" y="190500"/>
                </a:lnTo>
                <a:lnTo>
                  <a:pt x="308473" y="194310"/>
                </a:lnTo>
                <a:lnTo>
                  <a:pt x="305902" y="198120"/>
                </a:lnTo>
                <a:lnTo>
                  <a:pt x="298802" y="203200"/>
                </a:lnTo>
                <a:lnTo>
                  <a:pt x="294822" y="204470"/>
                </a:lnTo>
                <a:lnTo>
                  <a:pt x="290412" y="205740"/>
                </a:lnTo>
                <a:lnTo>
                  <a:pt x="283358" y="205740"/>
                </a:lnTo>
                <a:lnTo>
                  <a:pt x="268820" y="208280"/>
                </a:lnTo>
                <a:lnTo>
                  <a:pt x="260990" y="209550"/>
                </a:lnTo>
                <a:lnTo>
                  <a:pt x="257772" y="209550"/>
                </a:lnTo>
                <a:lnTo>
                  <a:pt x="254554" y="210820"/>
                </a:lnTo>
                <a:lnTo>
                  <a:pt x="251106" y="210820"/>
                </a:lnTo>
                <a:lnTo>
                  <a:pt x="253520" y="213360"/>
                </a:lnTo>
                <a:lnTo>
                  <a:pt x="255818" y="215900"/>
                </a:lnTo>
                <a:lnTo>
                  <a:pt x="258117" y="217170"/>
                </a:lnTo>
                <a:lnTo>
                  <a:pt x="264549" y="223520"/>
                </a:lnTo>
                <a:lnTo>
                  <a:pt x="270615" y="229870"/>
                </a:lnTo>
                <a:lnTo>
                  <a:pt x="276380" y="234950"/>
                </a:lnTo>
                <a:lnTo>
                  <a:pt x="281907" y="241300"/>
                </a:lnTo>
                <a:lnTo>
                  <a:pt x="285904" y="245110"/>
                </a:lnTo>
                <a:lnTo>
                  <a:pt x="287590" y="251460"/>
                </a:lnTo>
                <a:lnTo>
                  <a:pt x="286964" y="257810"/>
                </a:lnTo>
                <a:lnTo>
                  <a:pt x="286117" y="265430"/>
                </a:lnTo>
                <a:lnTo>
                  <a:pt x="285010" y="273050"/>
                </a:lnTo>
                <a:lnTo>
                  <a:pt x="283732" y="280670"/>
                </a:lnTo>
                <a:lnTo>
                  <a:pt x="281448" y="294640"/>
                </a:lnTo>
                <a:lnTo>
                  <a:pt x="281103" y="297180"/>
                </a:lnTo>
                <a:lnTo>
                  <a:pt x="401652" y="297180"/>
                </a:lnTo>
                <a:lnTo>
                  <a:pt x="403499" y="307340"/>
                </a:lnTo>
                <a:lnTo>
                  <a:pt x="323511" y="307340"/>
                </a:lnTo>
                <a:lnTo>
                  <a:pt x="320804" y="308610"/>
                </a:lnTo>
                <a:lnTo>
                  <a:pt x="318340" y="309880"/>
                </a:lnTo>
                <a:lnTo>
                  <a:pt x="306026" y="317500"/>
                </a:lnTo>
                <a:lnTo>
                  <a:pt x="294478" y="323850"/>
                </a:lnTo>
                <a:lnTo>
                  <a:pt x="283511" y="328930"/>
                </a:lnTo>
                <a:lnTo>
                  <a:pt x="272943" y="334010"/>
                </a:lnTo>
                <a:lnTo>
                  <a:pt x="266576" y="337820"/>
                </a:lnTo>
                <a:close/>
              </a:path>
              <a:path w="652780" h="881379">
                <a:moveTo>
                  <a:pt x="401652" y="297180"/>
                </a:moveTo>
                <a:lnTo>
                  <a:pt x="372012" y="297180"/>
                </a:lnTo>
                <a:lnTo>
                  <a:pt x="371552" y="294640"/>
                </a:lnTo>
                <a:lnTo>
                  <a:pt x="371208" y="292100"/>
                </a:lnTo>
                <a:lnTo>
                  <a:pt x="370748" y="289560"/>
                </a:lnTo>
                <a:lnTo>
                  <a:pt x="369369" y="280670"/>
                </a:lnTo>
                <a:lnTo>
                  <a:pt x="368105" y="273050"/>
                </a:lnTo>
                <a:lnTo>
                  <a:pt x="366266" y="265430"/>
                </a:lnTo>
                <a:lnTo>
                  <a:pt x="364233" y="260350"/>
                </a:lnTo>
                <a:lnTo>
                  <a:pt x="364141" y="254000"/>
                </a:lnTo>
                <a:lnTo>
                  <a:pt x="367840" y="242570"/>
                </a:lnTo>
                <a:lnTo>
                  <a:pt x="371265" y="237490"/>
                </a:lnTo>
                <a:lnTo>
                  <a:pt x="381210" y="229870"/>
                </a:lnTo>
                <a:lnTo>
                  <a:pt x="386038" y="224790"/>
                </a:lnTo>
                <a:lnTo>
                  <a:pt x="390749" y="220980"/>
                </a:lnTo>
                <a:lnTo>
                  <a:pt x="395343" y="215900"/>
                </a:lnTo>
                <a:lnTo>
                  <a:pt x="399021" y="213360"/>
                </a:lnTo>
                <a:lnTo>
                  <a:pt x="400975" y="210820"/>
                </a:lnTo>
                <a:lnTo>
                  <a:pt x="397642" y="210820"/>
                </a:lnTo>
                <a:lnTo>
                  <a:pt x="394424" y="209550"/>
                </a:lnTo>
                <a:lnTo>
                  <a:pt x="391320" y="209550"/>
                </a:lnTo>
                <a:lnTo>
                  <a:pt x="383643" y="208280"/>
                </a:lnTo>
                <a:lnTo>
                  <a:pt x="369324" y="205740"/>
                </a:lnTo>
                <a:lnTo>
                  <a:pt x="362358" y="205740"/>
                </a:lnTo>
                <a:lnTo>
                  <a:pt x="342935" y="190500"/>
                </a:lnTo>
                <a:lnTo>
                  <a:pt x="339988" y="184150"/>
                </a:lnTo>
                <a:lnTo>
                  <a:pt x="336858" y="177800"/>
                </a:lnTo>
                <a:lnTo>
                  <a:pt x="333577" y="171450"/>
                </a:lnTo>
                <a:lnTo>
                  <a:pt x="330178" y="165100"/>
                </a:lnTo>
                <a:lnTo>
                  <a:pt x="326385" y="157480"/>
                </a:lnTo>
                <a:lnTo>
                  <a:pt x="358442" y="157480"/>
                </a:lnTo>
                <a:lnTo>
                  <a:pt x="361439" y="163830"/>
                </a:lnTo>
                <a:lnTo>
                  <a:pt x="361898" y="165100"/>
                </a:lnTo>
                <a:lnTo>
                  <a:pt x="363147" y="168910"/>
                </a:lnTo>
                <a:lnTo>
                  <a:pt x="365436" y="171450"/>
                </a:lnTo>
                <a:lnTo>
                  <a:pt x="372092" y="176530"/>
                </a:lnTo>
                <a:lnTo>
                  <a:pt x="375857" y="177800"/>
                </a:lnTo>
                <a:lnTo>
                  <a:pt x="380057" y="179070"/>
                </a:lnTo>
                <a:lnTo>
                  <a:pt x="417372" y="182880"/>
                </a:lnTo>
                <a:lnTo>
                  <a:pt x="429707" y="185420"/>
                </a:lnTo>
                <a:lnTo>
                  <a:pt x="436422" y="186690"/>
                </a:lnTo>
                <a:lnTo>
                  <a:pt x="441441" y="190500"/>
                </a:lnTo>
                <a:lnTo>
                  <a:pt x="444763" y="195580"/>
                </a:lnTo>
                <a:lnTo>
                  <a:pt x="445646" y="203200"/>
                </a:lnTo>
                <a:lnTo>
                  <a:pt x="443692" y="208280"/>
                </a:lnTo>
                <a:lnTo>
                  <a:pt x="438901" y="213360"/>
                </a:lnTo>
                <a:lnTo>
                  <a:pt x="434428" y="218440"/>
                </a:lnTo>
                <a:lnTo>
                  <a:pt x="429836" y="222250"/>
                </a:lnTo>
                <a:lnTo>
                  <a:pt x="425180" y="227330"/>
                </a:lnTo>
                <a:lnTo>
                  <a:pt x="420513" y="231140"/>
                </a:lnTo>
                <a:lnTo>
                  <a:pt x="405837" y="246380"/>
                </a:lnTo>
                <a:lnTo>
                  <a:pt x="401089" y="251460"/>
                </a:lnTo>
                <a:lnTo>
                  <a:pt x="397786" y="255270"/>
                </a:lnTo>
                <a:lnTo>
                  <a:pt x="396291" y="259080"/>
                </a:lnTo>
                <a:lnTo>
                  <a:pt x="396607" y="264160"/>
                </a:lnTo>
                <a:lnTo>
                  <a:pt x="397780" y="274320"/>
                </a:lnTo>
                <a:lnTo>
                  <a:pt x="399179" y="283210"/>
                </a:lnTo>
                <a:lnTo>
                  <a:pt x="400728" y="292100"/>
                </a:lnTo>
                <a:lnTo>
                  <a:pt x="401652" y="297180"/>
                </a:lnTo>
                <a:close/>
              </a:path>
              <a:path w="652780" h="881379">
                <a:moveTo>
                  <a:pt x="372012" y="297180"/>
                </a:moveTo>
                <a:lnTo>
                  <a:pt x="281103" y="297180"/>
                </a:lnTo>
                <a:lnTo>
                  <a:pt x="283631" y="295910"/>
                </a:lnTo>
                <a:lnTo>
                  <a:pt x="286045" y="294640"/>
                </a:lnTo>
                <a:lnTo>
                  <a:pt x="288573" y="293370"/>
                </a:lnTo>
                <a:lnTo>
                  <a:pt x="295212" y="289560"/>
                </a:lnTo>
                <a:lnTo>
                  <a:pt x="301690" y="287020"/>
                </a:lnTo>
                <a:lnTo>
                  <a:pt x="308016" y="283210"/>
                </a:lnTo>
                <a:lnTo>
                  <a:pt x="314203" y="279400"/>
                </a:lnTo>
                <a:lnTo>
                  <a:pt x="317900" y="276860"/>
                </a:lnTo>
                <a:lnTo>
                  <a:pt x="321922" y="276860"/>
                </a:lnTo>
                <a:lnTo>
                  <a:pt x="326270" y="275590"/>
                </a:lnTo>
                <a:lnTo>
                  <a:pt x="330750" y="276860"/>
                </a:lnTo>
                <a:lnTo>
                  <a:pt x="334888" y="278130"/>
                </a:lnTo>
                <a:lnTo>
                  <a:pt x="338683" y="279400"/>
                </a:lnTo>
                <a:lnTo>
                  <a:pt x="344801" y="283210"/>
                </a:lnTo>
                <a:lnTo>
                  <a:pt x="351081" y="287020"/>
                </a:lnTo>
                <a:lnTo>
                  <a:pt x="372012" y="297180"/>
                </a:lnTo>
                <a:close/>
              </a:path>
              <a:path w="652780" h="881379">
                <a:moveTo>
                  <a:pt x="395371" y="339090"/>
                </a:moveTo>
                <a:lnTo>
                  <a:pt x="390286" y="337820"/>
                </a:lnTo>
                <a:lnTo>
                  <a:pt x="386493" y="337820"/>
                </a:lnTo>
                <a:lnTo>
                  <a:pt x="383849" y="336550"/>
                </a:lnTo>
                <a:lnTo>
                  <a:pt x="381282" y="335280"/>
                </a:lnTo>
                <a:lnTo>
                  <a:pt x="378793" y="334010"/>
                </a:lnTo>
                <a:lnTo>
                  <a:pt x="372932" y="331470"/>
                </a:lnTo>
                <a:lnTo>
                  <a:pt x="344147" y="316230"/>
                </a:lnTo>
                <a:lnTo>
                  <a:pt x="334545" y="309880"/>
                </a:lnTo>
                <a:lnTo>
                  <a:pt x="332104" y="308610"/>
                </a:lnTo>
                <a:lnTo>
                  <a:pt x="329409" y="307340"/>
                </a:lnTo>
                <a:lnTo>
                  <a:pt x="403499" y="307340"/>
                </a:lnTo>
                <a:lnTo>
                  <a:pt x="404422" y="312420"/>
                </a:lnTo>
                <a:lnTo>
                  <a:pt x="405342" y="318770"/>
                </a:lnTo>
                <a:lnTo>
                  <a:pt x="406693" y="323850"/>
                </a:lnTo>
                <a:lnTo>
                  <a:pt x="405888" y="328930"/>
                </a:lnTo>
                <a:lnTo>
                  <a:pt x="402928" y="332740"/>
                </a:lnTo>
                <a:lnTo>
                  <a:pt x="399585" y="336550"/>
                </a:lnTo>
                <a:lnTo>
                  <a:pt x="395371" y="339090"/>
                </a:lnTo>
                <a:close/>
              </a:path>
              <a:path w="652780" h="881379">
                <a:moveTo>
                  <a:pt x="389596" y="339090"/>
                </a:moveTo>
                <a:lnTo>
                  <a:pt x="389022" y="337820"/>
                </a:lnTo>
                <a:lnTo>
                  <a:pt x="390286" y="337820"/>
                </a:lnTo>
                <a:lnTo>
                  <a:pt x="389596" y="339090"/>
                </a:lnTo>
                <a:close/>
              </a:path>
              <a:path w="652780" h="881379">
                <a:moveTo>
                  <a:pt x="374262" y="566420"/>
                </a:moveTo>
                <a:lnTo>
                  <a:pt x="337280" y="566420"/>
                </a:lnTo>
                <a:lnTo>
                  <a:pt x="337556" y="562610"/>
                </a:lnTo>
                <a:lnTo>
                  <a:pt x="342892" y="520700"/>
                </a:lnTo>
                <a:lnTo>
                  <a:pt x="346243" y="506730"/>
                </a:lnTo>
                <a:lnTo>
                  <a:pt x="349187" y="495300"/>
                </a:lnTo>
                <a:lnTo>
                  <a:pt x="388383" y="495300"/>
                </a:lnTo>
                <a:lnTo>
                  <a:pt x="384887" y="504190"/>
                </a:lnTo>
                <a:lnTo>
                  <a:pt x="378844" y="525780"/>
                </a:lnTo>
                <a:lnTo>
                  <a:pt x="375250" y="547370"/>
                </a:lnTo>
                <a:lnTo>
                  <a:pt x="374262" y="566420"/>
                </a:lnTo>
                <a:close/>
              </a:path>
              <a:path w="652780" h="881379">
                <a:moveTo>
                  <a:pt x="508216" y="742950"/>
                </a:moveTo>
                <a:lnTo>
                  <a:pt x="143739" y="742950"/>
                </a:lnTo>
                <a:lnTo>
                  <a:pt x="143788" y="741680"/>
                </a:lnTo>
                <a:lnTo>
                  <a:pt x="143888" y="645160"/>
                </a:lnTo>
                <a:lnTo>
                  <a:pt x="145142" y="635000"/>
                </a:lnTo>
                <a:lnTo>
                  <a:pt x="149113" y="627380"/>
                </a:lnTo>
                <a:lnTo>
                  <a:pt x="156137" y="623570"/>
                </a:lnTo>
                <a:lnTo>
                  <a:pt x="166552" y="622300"/>
                </a:lnTo>
                <a:lnTo>
                  <a:pt x="397527" y="622300"/>
                </a:lnTo>
                <a:lnTo>
                  <a:pt x="381088" y="613410"/>
                </a:lnTo>
                <a:lnTo>
                  <a:pt x="363924" y="607060"/>
                </a:lnTo>
                <a:lnTo>
                  <a:pt x="346035" y="603250"/>
                </a:lnTo>
                <a:lnTo>
                  <a:pt x="431821" y="603250"/>
                </a:lnTo>
                <a:lnTo>
                  <a:pt x="437384" y="609600"/>
                </a:lnTo>
                <a:lnTo>
                  <a:pt x="440064" y="614680"/>
                </a:lnTo>
                <a:lnTo>
                  <a:pt x="443977" y="618490"/>
                </a:lnTo>
                <a:lnTo>
                  <a:pt x="454268" y="623570"/>
                </a:lnTo>
                <a:lnTo>
                  <a:pt x="496244" y="623570"/>
                </a:lnTo>
                <a:lnTo>
                  <a:pt x="503034" y="628650"/>
                </a:lnTo>
                <a:lnTo>
                  <a:pt x="506955" y="635000"/>
                </a:lnTo>
                <a:lnTo>
                  <a:pt x="508216" y="645160"/>
                </a:lnTo>
                <a:lnTo>
                  <a:pt x="508216" y="659130"/>
                </a:lnTo>
                <a:lnTo>
                  <a:pt x="180895" y="659130"/>
                </a:lnTo>
                <a:lnTo>
                  <a:pt x="180895" y="741680"/>
                </a:lnTo>
                <a:lnTo>
                  <a:pt x="508216" y="741680"/>
                </a:lnTo>
                <a:lnTo>
                  <a:pt x="508216" y="742950"/>
                </a:lnTo>
                <a:close/>
              </a:path>
              <a:path w="652780" h="881379">
                <a:moveTo>
                  <a:pt x="496244" y="623570"/>
                </a:moveTo>
                <a:lnTo>
                  <a:pt x="459592" y="623570"/>
                </a:lnTo>
                <a:lnTo>
                  <a:pt x="465094" y="622300"/>
                </a:lnTo>
                <a:lnTo>
                  <a:pt x="486379" y="622300"/>
                </a:lnTo>
                <a:lnTo>
                  <a:pt x="496244" y="623570"/>
                </a:lnTo>
                <a:close/>
              </a:path>
              <a:path w="652780" h="881379">
                <a:moveTo>
                  <a:pt x="508216" y="741680"/>
                </a:moveTo>
                <a:lnTo>
                  <a:pt x="471162" y="741680"/>
                </a:lnTo>
                <a:lnTo>
                  <a:pt x="471162" y="659130"/>
                </a:lnTo>
                <a:lnTo>
                  <a:pt x="508216" y="659130"/>
                </a:lnTo>
                <a:lnTo>
                  <a:pt x="508216" y="741680"/>
                </a:lnTo>
                <a:close/>
              </a:path>
              <a:path w="652780" h="881379">
                <a:moveTo>
                  <a:pt x="541867" y="881380"/>
                </a:moveTo>
                <a:lnTo>
                  <a:pt x="110248" y="881380"/>
                </a:lnTo>
                <a:lnTo>
                  <a:pt x="100504" y="880110"/>
                </a:lnTo>
                <a:lnTo>
                  <a:pt x="93718" y="876300"/>
                </a:lnTo>
                <a:lnTo>
                  <a:pt x="89738" y="869950"/>
                </a:lnTo>
                <a:lnTo>
                  <a:pt x="88411" y="859790"/>
                </a:lnTo>
                <a:lnTo>
                  <a:pt x="88411" y="764540"/>
                </a:lnTo>
                <a:lnTo>
                  <a:pt x="89727" y="754380"/>
                </a:lnTo>
                <a:lnTo>
                  <a:pt x="93622" y="748030"/>
                </a:lnTo>
                <a:lnTo>
                  <a:pt x="100247" y="744220"/>
                </a:lnTo>
                <a:lnTo>
                  <a:pt x="109754" y="742950"/>
                </a:lnTo>
                <a:lnTo>
                  <a:pt x="541281" y="742950"/>
                </a:lnTo>
                <a:lnTo>
                  <a:pt x="563664" y="779780"/>
                </a:lnTo>
                <a:lnTo>
                  <a:pt x="125511" y="779780"/>
                </a:lnTo>
                <a:lnTo>
                  <a:pt x="125511" y="844550"/>
                </a:lnTo>
                <a:lnTo>
                  <a:pt x="563666" y="844550"/>
                </a:lnTo>
                <a:lnTo>
                  <a:pt x="563635" y="859790"/>
                </a:lnTo>
                <a:lnTo>
                  <a:pt x="562301" y="869950"/>
                </a:lnTo>
                <a:lnTo>
                  <a:pt x="558324" y="876300"/>
                </a:lnTo>
                <a:lnTo>
                  <a:pt x="551560" y="880110"/>
                </a:lnTo>
                <a:lnTo>
                  <a:pt x="541867" y="881380"/>
                </a:lnTo>
                <a:close/>
              </a:path>
              <a:path w="652780" h="881379">
                <a:moveTo>
                  <a:pt x="563666" y="844550"/>
                </a:moveTo>
                <a:lnTo>
                  <a:pt x="526823" y="844550"/>
                </a:lnTo>
                <a:lnTo>
                  <a:pt x="526823" y="779780"/>
                </a:lnTo>
                <a:lnTo>
                  <a:pt x="563664" y="779780"/>
                </a:lnTo>
                <a:lnTo>
                  <a:pt x="563666" y="844550"/>
                </a:lnTo>
                <a:close/>
              </a:path>
            </a:pathLst>
          </a:custGeom>
          <a:solidFill>
            <a:srgbClr val="F52B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2286000" y="3086100"/>
            <a:ext cx="11506200" cy="299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6285" indent="-74422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lang="en-US" sz="6000" spc="-20" dirty="0">
                <a:solidFill>
                  <a:srgbClr val="FFFFFF"/>
                </a:solidFill>
                <a:cs typeface="Calibri"/>
              </a:rPr>
              <a:t>Prepare</a:t>
            </a:r>
            <a:r>
              <a:rPr lang="en-US" sz="6000" spc="-25" dirty="0">
                <a:solidFill>
                  <a:srgbClr val="FFFFFF"/>
                </a:solidFill>
                <a:cs typeface="Calibri"/>
              </a:rPr>
              <a:t> csv</a:t>
            </a:r>
            <a:r>
              <a:rPr lang="en-US" sz="6000" spc="-10" dirty="0">
                <a:solidFill>
                  <a:srgbClr val="FFFFFF"/>
                </a:solidFill>
                <a:cs typeface="Calibri"/>
              </a:rPr>
              <a:t> file</a:t>
            </a:r>
            <a:endParaRPr lang="en-US" sz="6000" dirty="0"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lang="en-US" sz="6000" spc="-25" dirty="0">
                <a:solidFill>
                  <a:srgbClr val="FFFFFF"/>
                </a:solidFill>
                <a:cs typeface="Calibri"/>
              </a:rPr>
              <a:t>Create</a:t>
            </a:r>
            <a:r>
              <a:rPr lang="en-US" sz="6000" spc="-3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10" dirty="0">
                <a:solidFill>
                  <a:srgbClr val="FFFFFF"/>
                </a:solidFill>
                <a:cs typeface="Calibri"/>
              </a:rPr>
              <a:t>tables</a:t>
            </a:r>
            <a:r>
              <a:rPr lang="en-US" sz="60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5" dirty="0">
                <a:solidFill>
                  <a:srgbClr val="FFFFFF"/>
                </a:solidFill>
                <a:cs typeface="Calibri"/>
              </a:rPr>
              <a:t>in</a:t>
            </a:r>
            <a:r>
              <a:rPr lang="en-US" sz="6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20" dirty="0" smtClean="0">
                <a:solidFill>
                  <a:srgbClr val="FFFFFF"/>
                </a:solidFill>
                <a:cs typeface="Calibri"/>
              </a:rPr>
              <a:t>My</a:t>
            </a:r>
            <a:r>
              <a:rPr lang="en-US" sz="6000" spc="-10" dirty="0" smtClean="0">
                <a:solidFill>
                  <a:srgbClr val="FFFFFF"/>
                </a:solidFill>
                <a:cs typeface="Calibri"/>
              </a:rPr>
              <a:t>SQL</a:t>
            </a:r>
            <a:endParaRPr lang="en-US" sz="6000" dirty="0"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756285" algn="l"/>
                <a:tab pos="756920" algn="l"/>
              </a:tabLst>
            </a:pPr>
            <a:r>
              <a:rPr lang="en-US" sz="6000" spc="-5" dirty="0">
                <a:solidFill>
                  <a:srgbClr val="FFFFFF"/>
                </a:solidFill>
                <a:cs typeface="Calibri"/>
              </a:rPr>
              <a:t>import</a:t>
            </a:r>
            <a:r>
              <a:rPr lang="en-US" sz="6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25" dirty="0">
                <a:solidFill>
                  <a:srgbClr val="FFFFFF"/>
                </a:solidFill>
                <a:cs typeface="Calibri"/>
              </a:rPr>
              <a:t>csv</a:t>
            </a:r>
            <a:r>
              <a:rPr lang="en-US" sz="6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5" dirty="0">
                <a:solidFill>
                  <a:srgbClr val="FFFFFF"/>
                </a:solidFill>
                <a:cs typeface="Calibri"/>
              </a:rPr>
              <a:t>file</a:t>
            </a:r>
            <a:r>
              <a:rPr lang="en-US" sz="6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25" dirty="0">
                <a:solidFill>
                  <a:srgbClr val="FFFFFF"/>
                </a:solidFill>
                <a:cs typeface="Calibri"/>
              </a:rPr>
              <a:t>into</a:t>
            </a:r>
            <a:r>
              <a:rPr lang="en-US" sz="6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6000" spc="-15" dirty="0" smtClean="0">
                <a:solidFill>
                  <a:srgbClr val="FFFFFF"/>
                </a:solidFill>
                <a:cs typeface="Calibri"/>
              </a:rPr>
              <a:t>My</a:t>
            </a:r>
            <a:r>
              <a:rPr lang="en-US" sz="6000" spc="-10" dirty="0" smtClean="0">
                <a:solidFill>
                  <a:srgbClr val="FFFFFF"/>
                </a:solidFill>
                <a:cs typeface="Calibri"/>
              </a:rPr>
              <a:t>SQL</a:t>
            </a:r>
            <a:endParaRPr lang="en-US" sz="6000" dirty="0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object 2"/>
          <p:cNvGrpSpPr/>
          <p:nvPr/>
        </p:nvGrpSpPr>
        <p:grpSpPr>
          <a:xfrm>
            <a:off x="11403907" y="0"/>
            <a:ext cx="6884091" cy="10286897"/>
            <a:chOff x="11403907" y="0"/>
            <a:chExt cx="6884091" cy="10286897"/>
          </a:xfrm>
        </p:grpSpPr>
        <p:pic>
          <p:nvPicPr>
            <p:cNvPr id="31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558" y="0"/>
              <a:ext cx="5735440" cy="5207000"/>
            </a:xfrm>
            <a:prstGeom prst="rect">
              <a:avLst/>
            </a:prstGeom>
          </p:spPr>
        </p:pic>
        <p:pic>
          <p:nvPicPr>
            <p:cNvPr id="3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3907" y="7358730"/>
              <a:ext cx="6493470" cy="2928167"/>
            </a:xfrm>
            <a:prstGeom prst="rect">
              <a:avLst/>
            </a:prstGeom>
          </p:spPr>
        </p:pic>
      </p:grpSp>
      <p:sp>
        <p:nvSpPr>
          <p:cNvPr id="33" name="Title 21"/>
          <p:cNvSpPr txBox="1">
            <a:spLocks/>
          </p:cNvSpPr>
          <p:nvPr/>
        </p:nvSpPr>
        <p:spPr>
          <a:xfrm>
            <a:off x="1770779" y="749717"/>
            <a:ext cx="6535021" cy="1092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spc="-60" dirty="0" smtClean="0"/>
              <a:t>DAX</a:t>
            </a:r>
            <a:r>
              <a:rPr lang="en-US" kern="0" spc="-90" dirty="0" smtClean="0"/>
              <a:t> </a:t>
            </a:r>
            <a:r>
              <a:rPr lang="en-US" kern="0" spc="-5" dirty="0" smtClean="0"/>
              <a:t>Queries</a:t>
            </a:r>
            <a:endParaRPr lang="en-US" kern="0" dirty="0"/>
          </a:p>
        </p:txBody>
      </p:sp>
      <p:sp>
        <p:nvSpPr>
          <p:cNvPr id="34" name="Rectangle 33"/>
          <p:cNvSpPr/>
          <p:nvPr/>
        </p:nvSpPr>
        <p:spPr>
          <a:xfrm>
            <a:off x="1447800" y="2324100"/>
            <a:ext cx="13639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AgeGroup</a:t>
            </a:r>
            <a:r>
              <a:rPr lang="en-US" sz="2400" b="1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SWITCH(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TRUE(),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 30, "20-30",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&gt;= 30 &amp;&amp;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 40, "30-40",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&gt;= 40 &amp;&amp;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 50, "40-50",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&gt;= 50 &amp;&amp;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 60, "50-60",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Customer_Age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&gt;= 60, "60+",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"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Unknow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240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)</a:t>
            </a:r>
            <a:r>
              <a:rPr lang="en-US" sz="2400" b="1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endParaRPr lang="en-US" sz="24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47800" y="6591300"/>
            <a:ext cx="14980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IncomeGroup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SWITCH(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TRUE(),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'customer'[Income] &lt; 35000, "LOW",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'customer'[Income] &gt;= 35000 &amp;&amp; 'customer'[Income] &lt; 70000,"MEDIUM",        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'customer'[Income] &gt;= 70000, "HIGH",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sz="2400" b="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Unkown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03907" y="0"/>
            <a:ext cx="6884091" cy="10286897"/>
            <a:chOff x="11403907" y="0"/>
            <a:chExt cx="6884091" cy="1028689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558" y="0"/>
              <a:ext cx="5735440" cy="520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3907" y="7358730"/>
              <a:ext cx="6493470" cy="2928167"/>
            </a:xfrm>
            <a:prstGeom prst="rect">
              <a:avLst/>
            </a:prstGeom>
          </p:spPr>
        </p:pic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333065" y="413035"/>
            <a:ext cx="6591736" cy="1092835"/>
          </a:xfrm>
        </p:spPr>
        <p:txBody>
          <a:bodyPr/>
          <a:lstStyle/>
          <a:p>
            <a:r>
              <a:rPr lang="en-US" spc="-60" dirty="0"/>
              <a:t>DAX</a:t>
            </a:r>
            <a:r>
              <a:rPr lang="en-US" spc="-90" dirty="0"/>
              <a:t> </a:t>
            </a:r>
            <a:r>
              <a:rPr lang="en-US" spc="-5" dirty="0"/>
              <a:t>Queries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314015" y="2105779"/>
            <a:ext cx="1417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week_num2</a:t>
            </a:r>
            <a:r>
              <a:rPr lang="en-US" sz="2400" dirty="0">
                <a:solidFill>
                  <a:schemeClr val="bg1"/>
                </a:solidFill>
              </a:rPr>
              <a:t> = WEEKNUM('credit_card1'[</a:t>
            </a:r>
            <a:r>
              <a:rPr lang="en-US" sz="2400" dirty="0" err="1">
                <a:solidFill>
                  <a:schemeClr val="bg1"/>
                </a:solidFill>
              </a:rPr>
              <a:t>Week_Start_Date</a:t>
            </a:r>
            <a:r>
              <a:rPr lang="en-US" sz="2400" dirty="0">
                <a:solidFill>
                  <a:schemeClr val="bg1"/>
                </a:solidFill>
              </a:rPr>
              <a:t>].[Date])</a:t>
            </a:r>
          </a:p>
          <a:p>
            <a:endParaRPr lang="en-US" sz="24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47800" y="7312779"/>
            <a:ext cx="149803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Previous_Week_Revenue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 CALCULATE(</a:t>
            </a:r>
          </a:p>
          <a:p>
            <a:r>
              <a:rPr lang="en-US" sz="2400" dirty="0">
                <a:solidFill>
                  <a:schemeClr val="bg1"/>
                </a:solidFill>
              </a:rPr>
              <a:t>    SUM('credit_card1'[Revenue]),</a:t>
            </a:r>
          </a:p>
          <a:p>
            <a:r>
              <a:rPr lang="en-US" sz="2400" dirty="0">
                <a:solidFill>
                  <a:schemeClr val="bg1"/>
                </a:solidFill>
              </a:rPr>
              <a:t>    FILTER(</a:t>
            </a:r>
          </a:p>
          <a:p>
            <a:r>
              <a:rPr lang="en-US" sz="2400" dirty="0">
                <a:solidFill>
                  <a:schemeClr val="bg1"/>
                </a:solidFill>
              </a:rPr>
              <a:t>        ALL('credit_card1'),</a:t>
            </a:r>
          </a:p>
          <a:p>
            <a:r>
              <a:rPr lang="en-US" sz="2400" dirty="0">
                <a:solidFill>
                  <a:schemeClr val="bg1"/>
                </a:solidFill>
              </a:rPr>
              <a:t>        'credit_card1'[Week_Num2]=MAX('credit_card1'[week_num2])-1))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3065" y="3000262"/>
            <a:ext cx="1312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Revenue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'credit_card1'[</a:t>
            </a:r>
            <a:r>
              <a:rPr lang="en-US" sz="2400" b="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Annual_Fees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+ 'credit_card1'[</a:t>
            </a:r>
            <a:r>
              <a:rPr lang="en-US" sz="2400" b="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Total_Trans_Amt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+ 'credit_card1'[</a:t>
            </a:r>
            <a:r>
              <a:rPr lang="en-US" sz="2400" b="0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Interest_Earned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47800" y="4380829"/>
            <a:ext cx="1402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Current_Week_Revenue</a:t>
            </a:r>
            <a:r>
              <a:rPr lang="en-US" sz="2400" b="1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 CALCULATE(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SUM('credit_card1'[Revenue]),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FILTER(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ALL('credit_card1'),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'credit_card1'[Week_Num2]=MAX('credit_card1'[week_num2]</a:t>
            </a:r>
          </a:p>
          <a:p>
            <a:r>
              <a:rPr lang="en-US" sz="2400" b="0" dirty="0" smtClean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)))</a:t>
            </a:r>
            <a:endParaRPr lang="en-US" sz="2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53058"/>
            <a:ext cx="1079500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5400">
              <a:spcBef>
                <a:spcPts val="95"/>
              </a:spcBef>
              <a:tabLst>
                <a:tab pos="8700770" algn="l"/>
              </a:tabLst>
            </a:pPr>
            <a:r>
              <a:rPr lang="en-US" sz="4000" dirty="0"/>
              <a:t>Project</a:t>
            </a:r>
            <a:r>
              <a:rPr lang="en-US" sz="4000" spc="10" dirty="0"/>
              <a:t> </a:t>
            </a:r>
            <a:r>
              <a:rPr lang="en-US" sz="4000" spc="-5" dirty="0"/>
              <a:t>Insights-</a:t>
            </a:r>
            <a:r>
              <a:rPr lang="en-US" sz="4000" spc="35" dirty="0"/>
              <a:t> </a:t>
            </a:r>
            <a:r>
              <a:rPr lang="en-US" sz="4000" spc="-35" dirty="0"/>
              <a:t>Week</a:t>
            </a:r>
            <a:r>
              <a:rPr lang="en-US" sz="4000" spc="10" dirty="0"/>
              <a:t> </a:t>
            </a:r>
            <a:r>
              <a:rPr lang="en-US" sz="4000" spc="-5" dirty="0" smtClean="0"/>
              <a:t>52</a:t>
            </a:r>
            <a:r>
              <a:rPr lang="en-US" sz="4000" spc="10" dirty="0" smtClean="0"/>
              <a:t> </a:t>
            </a:r>
            <a:r>
              <a:rPr lang="en-US" sz="4000" dirty="0" smtClean="0"/>
              <a:t>(</a:t>
            </a:r>
            <a:r>
              <a:rPr lang="en-US" sz="4000" dirty="0" smtClean="0"/>
              <a:t>24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</a:t>
            </a:r>
            <a:r>
              <a:rPr lang="en-US" sz="4000" spc="-10" dirty="0" smtClean="0"/>
              <a:t>Dec</a:t>
            </a:r>
            <a:r>
              <a:rPr lang="en-US" sz="4000" spc="-10" dirty="0"/>
              <a:t>)</a:t>
            </a:r>
            <a:endParaRPr lang="en-US" sz="40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0" y="337"/>
            <a:ext cx="8191494" cy="4339165"/>
          </a:xfrm>
          <a:prstGeom prst="rect">
            <a:avLst/>
          </a:prstGeom>
        </p:spPr>
      </p:pic>
      <p:grpSp>
        <p:nvGrpSpPr>
          <p:cNvPr id="13" name="object 3"/>
          <p:cNvGrpSpPr/>
          <p:nvPr/>
        </p:nvGrpSpPr>
        <p:grpSpPr>
          <a:xfrm>
            <a:off x="11811000" y="1181100"/>
            <a:ext cx="6019800" cy="7762240"/>
            <a:chOff x="8427719" y="2019300"/>
            <a:chExt cx="3538854" cy="4409440"/>
          </a:xfrm>
        </p:grpSpPr>
        <p:pic>
          <p:nvPicPr>
            <p:cNvPr id="1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8883" y="2019300"/>
              <a:ext cx="1789176" cy="850391"/>
            </a:xfrm>
            <a:prstGeom prst="rect">
              <a:avLst/>
            </a:prstGeom>
          </p:spPr>
        </p:pic>
        <p:pic>
          <p:nvPicPr>
            <p:cNvPr id="1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719" y="2840736"/>
              <a:ext cx="3538728" cy="3587496"/>
            </a:xfrm>
            <a:prstGeom prst="rect">
              <a:avLst/>
            </a:prstGeom>
          </p:spPr>
        </p:pic>
      </p:grpSp>
      <p:sp>
        <p:nvSpPr>
          <p:cNvPr id="16" name="object 6"/>
          <p:cNvSpPr txBox="1"/>
          <p:nvPr/>
        </p:nvSpPr>
        <p:spPr>
          <a:xfrm>
            <a:off x="1016000" y="2276372"/>
            <a:ext cx="14224000" cy="646959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WoW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change: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FFFFFF"/>
                </a:solidFill>
                <a:cs typeface="Calibri"/>
              </a:rPr>
              <a:t>increased</a:t>
            </a:r>
            <a:r>
              <a:rPr lang="en-US" sz="28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5" dirty="0">
                <a:solidFill>
                  <a:srgbClr val="FFFFFF"/>
                </a:solidFill>
                <a:cs typeface="Calibri"/>
              </a:rPr>
              <a:t>by</a:t>
            </a:r>
            <a:r>
              <a:rPr lang="en-US" sz="2800" spc="-3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cs typeface="Calibri"/>
              </a:rPr>
              <a:t>26.8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%,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Transaction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Amt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&amp;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Count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1.62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1.83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Customer count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increased by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-20" dirty="0" smtClean="0">
                <a:solidFill>
                  <a:srgbClr val="FFFFFF"/>
                </a:solidFill>
                <a:latin typeface="Calibri"/>
                <a:cs typeface="Calibri"/>
              </a:rPr>
              <a:t>3.12</a:t>
            </a:r>
            <a:r>
              <a:rPr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YTD: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revenue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interest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8M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transaction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amount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Male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contributing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lang="en-US"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10" dirty="0" smtClean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female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2800" dirty="0">
              <a:latin typeface="Calibri"/>
              <a:cs typeface="Calibri"/>
            </a:endParaRPr>
          </a:p>
          <a:p>
            <a:pPr marL="454659" marR="3837304" indent="-360045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Silver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card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contributing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overall </a:t>
            </a:r>
            <a:r>
              <a:rPr sz="28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transactions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TX,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NY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contributing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68%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Overall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Activation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57.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2800" dirty="0">
              <a:latin typeface="Calibri"/>
              <a:cs typeface="Calibri"/>
            </a:endParaRPr>
          </a:p>
          <a:p>
            <a:pPr marL="454659" indent="-360045">
              <a:lnSpc>
                <a:spcPts val="2230"/>
              </a:lnSpc>
              <a:spcBef>
                <a:spcPts val="275"/>
              </a:spcBef>
              <a:buFont typeface="Arial MT"/>
              <a:buChar char="•"/>
              <a:tabLst>
                <a:tab pos="454025" algn="l"/>
                <a:tab pos="454659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Delinquent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6.0</a:t>
            </a:r>
            <a:r>
              <a:rPr lang="en-US" sz="2800" dirty="0" smtClean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800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2800" dirty="0">
              <a:latin typeface="Calibri"/>
              <a:cs typeface="Calibri"/>
            </a:endParaRPr>
          </a:p>
          <a:p>
            <a:pPr marR="5080" algn="r">
              <a:lnSpc>
                <a:spcPts val="1989"/>
              </a:lnSpc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1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4452092" y="8979280"/>
            <a:ext cx="231775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8804" y="0"/>
            <a:ext cx="8219175" cy="3384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4316" y="0"/>
            <a:ext cx="6921822" cy="28604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257800" y="5143500"/>
            <a:ext cx="5964229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/>
              <a:t>THANK YOU</a:t>
            </a:r>
            <a:endParaRPr spc="-50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506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 Black</vt:lpstr>
      <vt:lpstr>Arial MT</vt:lpstr>
      <vt:lpstr>Calibri</vt:lpstr>
      <vt:lpstr>Consolas</vt:lpstr>
      <vt:lpstr>Verdana</vt:lpstr>
      <vt:lpstr>Office Theme</vt:lpstr>
      <vt:lpstr>CREDIT CARD</vt:lpstr>
      <vt:lpstr>CONTENT</vt:lpstr>
      <vt:lpstr>Project Objective  To develop a comprehensive credit  card weekly dashboard that  provides real-time insights into key  performance metrics and trends,  enabling stakeholders to monitor  and analyze credit card operations  effectively.</vt:lpstr>
      <vt:lpstr>Import data to MySQL database</vt:lpstr>
      <vt:lpstr>PowerPoint Presentation</vt:lpstr>
      <vt:lpstr>DAX Queries</vt:lpstr>
      <vt:lpstr>Project Insights- Week 52 (24th Dec)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dc:creator>santosh tirmare</dc:creator>
  <cp:keywords>DAGKJ2dTXd8,BAGIX7CuKiA</cp:keywords>
  <cp:lastModifiedBy>admin</cp:lastModifiedBy>
  <cp:revision>13</cp:revision>
  <dcterms:created xsi:type="dcterms:W3CDTF">2024-07-06T08:32:35Z</dcterms:created>
  <dcterms:modified xsi:type="dcterms:W3CDTF">2024-07-08T13:59:11Z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2024-07-06T00:00:00Z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2024-07-06T00:00:00Z</vt:filetime>
  </property>
</Properties>
</file>